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9"/>
  </p:notesMasterIdLst>
  <p:sldIdLst>
    <p:sldId id="256" r:id="rId5"/>
    <p:sldId id="257" r:id="rId6"/>
    <p:sldId id="258" r:id="rId7"/>
    <p:sldId id="303" r:id="rId8"/>
    <p:sldId id="377" r:id="rId9"/>
    <p:sldId id="297" r:id="rId10"/>
    <p:sldId id="294" r:id="rId11"/>
    <p:sldId id="379" r:id="rId12"/>
    <p:sldId id="380" r:id="rId13"/>
    <p:sldId id="381" r:id="rId14"/>
    <p:sldId id="402" r:id="rId15"/>
    <p:sldId id="298" r:id="rId16"/>
    <p:sldId id="401" r:id="rId17"/>
    <p:sldId id="384" r:id="rId18"/>
    <p:sldId id="300" r:id="rId19"/>
    <p:sldId id="410" r:id="rId20"/>
    <p:sldId id="411" r:id="rId21"/>
    <p:sldId id="383" r:id="rId22"/>
    <p:sldId id="295" r:id="rId23"/>
    <p:sldId id="385" r:id="rId24"/>
    <p:sldId id="386" r:id="rId25"/>
    <p:sldId id="387" r:id="rId26"/>
    <p:sldId id="304" r:id="rId27"/>
    <p:sldId id="389" r:id="rId28"/>
    <p:sldId id="388" r:id="rId29"/>
    <p:sldId id="390" r:id="rId30"/>
    <p:sldId id="391" r:id="rId31"/>
    <p:sldId id="403" r:id="rId32"/>
    <p:sldId id="404" r:id="rId33"/>
    <p:sldId id="405" r:id="rId34"/>
    <p:sldId id="393" r:id="rId35"/>
    <p:sldId id="399" r:id="rId36"/>
    <p:sldId id="398" r:id="rId37"/>
    <p:sldId id="285" r:id="rId38"/>
    <p:sldId id="395" r:id="rId39"/>
    <p:sldId id="305" r:id="rId40"/>
    <p:sldId id="408" r:id="rId41"/>
    <p:sldId id="409" r:id="rId42"/>
    <p:sldId id="406" r:id="rId43"/>
    <p:sldId id="400" r:id="rId44"/>
    <p:sldId id="412" r:id="rId45"/>
    <p:sldId id="397" r:id="rId46"/>
    <p:sldId id="369" r:id="rId47"/>
    <p:sldId id="37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8ECCCE-36FD-540D-80E2-F017AF8091D8}" name="Becky" initials="B" userId="S::becky@eski.media::0400a876-98a3-4c62-8d40-42038257a6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CAB"/>
    <a:srgbClr val="18B7EA"/>
    <a:srgbClr val="E8A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3E070-15F4-4FF2-B55A-6ABA3425A56A}" v="14" dt="2026-04-13T14:10:37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1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la Bell" userId="35829591-d54e-45a8-96eb-55b1106d1785" providerId="ADAL" clId="{C460D390-82CA-4CCE-AEF3-BCCB62714ECA}"/>
    <pc:docChg chg="undo custSel addSld delSld modSld modMainMaster">
      <pc:chgData name="Lola Bell" userId="35829591-d54e-45a8-96eb-55b1106d1785" providerId="ADAL" clId="{C460D390-82CA-4CCE-AEF3-BCCB62714ECA}" dt="2026-04-13T14:10:56.530" v="420" actId="478"/>
      <pc:docMkLst>
        <pc:docMk/>
      </pc:docMkLst>
      <pc:sldChg chg="addSp delSp modSp mod">
        <pc:chgData name="Lola Bell" userId="35829591-d54e-45a8-96eb-55b1106d1785" providerId="ADAL" clId="{C460D390-82CA-4CCE-AEF3-BCCB62714ECA}" dt="2026-04-13T12:51:13.366" v="398" actId="20577"/>
        <pc:sldMkLst>
          <pc:docMk/>
          <pc:sldMk cId="1232310304" sldId="303"/>
        </pc:sldMkLst>
        <pc:spChg chg="del mod">
          <ac:chgData name="Lola Bell" userId="35829591-d54e-45a8-96eb-55b1106d1785" providerId="ADAL" clId="{C460D390-82CA-4CCE-AEF3-BCCB62714ECA}" dt="2026-04-13T12:51:05.470" v="395" actId="478"/>
          <ac:spMkLst>
            <pc:docMk/>
            <pc:sldMk cId="1232310304" sldId="303"/>
            <ac:spMk id="8" creationId="{0F34F87B-E7F6-C392-7C2F-D2CF9C9BB368}"/>
          </ac:spMkLst>
        </pc:spChg>
        <pc:spChg chg="add del mod">
          <ac:chgData name="Lola Bell" userId="35829591-d54e-45a8-96eb-55b1106d1785" providerId="ADAL" clId="{C460D390-82CA-4CCE-AEF3-BCCB62714ECA}" dt="2026-04-13T10:59:01.585" v="388" actId="478"/>
          <ac:spMkLst>
            <pc:docMk/>
            <pc:sldMk cId="1232310304" sldId="303"/>
            <ac:spMk id="10" creationId="{902A0700-2383-DF40-8663-86F37F7927B5}"/>
          </ac:spMkLst>
        </pc:spChg>
        <pc:spChg chg="mod">
          <ac:chgData name="Lola Bell" userId="35829591-d54e-45a8-96eb-55b1106d1785" providerId="ADAL" clId="{C460D390-82CA-4CCE-AEF3-BCCB62714ECA}" dt="2026-04-13T12:51:13.366" v="398" actId="20577"/>
          <ac:spMkLst>
            <pc:docMk/>
            <pc:sldMk cId="1232310304" sldId="303"/>
            <ac:spMk id="11" creationId="{B97D11A8-F6EB-58C8-93F7-D0FAEAD1D948}"/>
          </ac:spMkLst>
        </pc:spChg>
      </pc:sldChg>
      <pc:sldChg chg="modSp add del mod">
        <pc:chgData name="Lola Bell" userId="35829591-d54e-45a8-96eb-55b1106d1785" providerId="ADAL" clId="{C460D390-82CA-4CCE-AEF3-BCCB62714ECA}" dt="2026-04-13T09:55:24.757" v="355" actId="47"/>
        <pc:sldMkLst>
          <pc:docMk/>
          <pc:sldMk cId="4136415123" sldId="363"/>
        </pc:sldMkLst>
        <pc:spChg chg="mod">
          <ac:chgData name="Lola Bell" userId="35829591-d54e-45a8-96eb-55b1106d1785" providerId="ADAL" clId="{C460D390-82CA-4CCE-AEF3-BCCB62714ECA}" dt="2026-04-13T08:27:49.969" v="351" actId="20577"/>
          <ac:spMkLst>
            <pc:docMk/>
            <pc:sldMk cId="4136415123" sldId="363"/>
            <ac:spMk id="37" creationId="{C358A0E0-B516-20FB-503A-41119EEC8E9D}"/>
          </ac:spMkLst>
        </pc:spChg>
      </pc:sldChg>
      <pc:sldChg chg="addSp delSp mod addAnim delAnim">
        <pc:chgData name="Lola Bell" userId="35829591-d54e-45a8-96eb-55b1106d1785" providerId="ADAL" clId="{C460D390-82CA-4CCE-AEF3-BCCB62714ECA}" dt="2026-04-13T14:10:56.530" v="420" actId="478"/>
        <pc:sldMkLst>
          <pc:docMk/>
          <pc:sldMk cId="1386477297" sldId="369"/>
        </pc:sldMkLst>
        <pc:spChg chg="del">
          <ac:chgData name="Lola Bell" userId="35829591-d54e-45a8-96eb-55b1106d1785" providerId="ADAL" clId="{C460D390-82CA-4CCE-AEF3-BCCB62714ECA}" dt="2026-04-13T14:10:56.530" v="420" actId="478"/>
          <ac:spMkLst>
            <pc:docMk/>
            <pc:sldMk cId="1386477297" sldId="369"/>
            <ac:spMk id="5" creationId="{70CD0D75-133A-C811-3178-60C765E1469C}"/>
          </ac:spMkLst>
        </pc:spChg>
        <pc:picChg chg="add del">
          <ac:chgData name="Lola Bell" userId="35829591-d54e-45a8-96eb-55b1106d1785" providerId="ADAL" clId="{C460D390-82CA-4CCE-AEF3-BCCB62714ECA}" dt="2026-04-13T14:10:53.998" v="419" actId="478"/>
          <ac:picMkLst>
            <pc:docMk/>
            <pc:sldMk cId="1386477297" sldId="369"/>
            <ac:picMk id="2" creationId="{FB48650D-E9DF-DD1B-B128-3A37BCD4334B}"/>
          </ac:picMkLst>
        </pc:picChg>
      </pc:sldChg>
      <pc:sldChg chg="modSp modAnim">
        <pc:chgData name="Lola Bell" userId="35829591-d54e-45a8-96eb-55b1106d1785" providerId="ADAL" clId="{C460D390-82CA-4CCE-AEF3-BCCB62714ECA}" dt="2026-04-10T14:43:26.850" v="342" actId="20577"/>
        <pc:sldMkLst>
          <pc:docMk/>
          <pc:sldMk cId="380132262" sldId="375"/>
        </pc:sldMkLst>
        <pc:spChg chg="mod">
          <ac:chgData name="Lola Bell" userId="35829591-d54e-45a8-96eb-55b1106d1785" providerId="ADAL" clId="{C460D390-82CA-4CCE-AEF3-BCCB62714ECA}" dt="2026-04-10T14:43:26.850" v="342" actId="20577"/>
          <ac:spMkLst>
            <pc:docMk/>
            <pc:sldMk cId="380132262" sldId="375"/>
            <ac:spMk id="4" creationId="{F66498A3-8E4F-BF6B-1BBF-8D211FAA9602}"/>
          </ac:spMkLst>
        </pc:spChg>
      </pc:sldChg>
      <pc:sldChg chg="addSp delSp modSp mod delAnim modAnim">
        <pc:chgData name="Lola Bell" userId="35829591-d54e-45a8-96eb-55b1106d1785" providerId="ADAL" clId="{C460D390-82CA-4CCE-AEF3-BCCB62714ECA}" dt="2026-04-13T12:52:26.189" v="404" actId="14100"/>
        <pc:sldMkLst>
          <pc:docMk/>
          <pc:sldMk cId="3963264305" sldId="377"/>
        </pc:sldMkLst>
        <pc:spChg chg="add del mod">
          <ac:chgData name="Lola Bell" userId="35829591-d54e-45a8-96eb-55b1106d1785" providerId="ADAL" clId="{C460D390-82CA-4CCE-AEF3-BCCB62714ECA}" dt="2026-04-13T12:52:08.185" v="400"/>
          <ac:spMkLst>
            <pc:docMk/>
            <pc:sldMk cId="3963264305" sldId="377"/>
            <ac:spMk id="3" creationId="{36331962-3C75-AEC2-F7F8-30A03E797797}"/>
          </ac:spMkLst>
        </pc:spChg>
        <pc:picChg chg="add mod">
          <ac:chgData name="Lola Bell" userId="35829591-d54e-45a8-96eb-55b1106d1785" providerId="ADAL" clId="{C460D390-82CA-4CCE-AEF3-BCCB62714ECA}" dt="2026-04-13T12:52:26.189" v="404" actId="14100"/>
          <ac:picMkLst>
            <pc:docMk/>
            <pc:sldMk cId="3963264305" sldId="377"/>
            <ac:picMk id="5" creationId="{6230CFE9-D593-6460-E655-11110F440E39}"/>
          </ac:picMkLst>
        </pc:picChg>
        <pc:picChg chg="del">
          <ac:chgData name="Lola Bell" userId="35829591-d54e-45a8-96eb-55b1106d1785" providerId="ADAL" clId="{C460D390-82CA-4CCE-AEF3-BCCB62714ECA}" dt="2026-04-13T12:51:47.372" v="399" actId="478"/>
          <ac:picMkLst>
            <pc:docMk/>
            <pc:sldMk cId="3963264305" sldId="377"/>
            <ac:picMk id="11" creationId="{60714353-F3D4-B3B6-98BF-DAB9408AD7F1}"/>
          </ac:picMkLst>
        </pc:picChg>
      </pc:sldChg>
      <pc:sldChg chg="addSp delSp modSp mod delAnim modAnim">
        <pc:chgData name="Lola Bell" userId="35829591-d54e-45a8-96eb-55b1106d1785" providerId="ADAL" clId="{C460D390-82CA-4CCE-AEF3-BCCB62714ECA}" dt="2026-04-13T13:30:49.327" v="412"/>
        <pc:sldMkLst>
          <pc:docMk/>
          <pc:sldMk cId="3409634088" sldId="384"/>
        </pc:sldMkLst>
        <pc:picChg chg="add mod">
          <ac:chgData name="Lola Bell" userId="35829591-d54e-45a8-96eb-55b1106d1785" providerId="ADAL" clId="{C460D390-82CA-4CCE-AEF3-BCCB62714ECA}" dt="2026-04-13T13:30:49.327" v="412"/>
          <ac:picMkLst>
            <pc:docMk/>
            <pc:sldMk cId="3409634088" sldId="384"/>
            <ac:picMk id="2" creationId="{14DBDCBD-C6EF-09FA-54BD-7FF38E86856A}"/>
          </ac:picMkLst>
        </pc:picChg>
        <pc:picChg chg="del">
          <ac:chgData name="Lola Bell" userId="35829591-d54e-45a8-96eb-55b1106d1785" providerId="ADAL" clId="{C460D390-82CA-4CCE-AEF3-BCCB62714ECA}" dt="2026-04-13T13:30:27.359" v="411" actId="478"/>
          <ac:picMkLst>
            <pc:docMk/>
            <pc:sldMk cId="3409634088" sldId="384"/>
            <ac:picMk id="8" creationId="{91E50492-AAD1-E160-B49A-9910D85AA840}"/>
          </ac:picMkLst>
        </pc:picChg>
      </pc:sldChg>
      <pc:sldChg chg="addSp delSp modSp mod">
        <pc:chgData name="Lola Bell" userId="35829591-d54e-45a8-96eb-55b1106d1785" providerId="ADAL" clId="{C460D390-82CA-4CCE-AEF3-BCCB62714ECA}" dt="2026-04-13T14:09:28.429" v="416" actId="1076"/>
        <pc:sldMkLst>
          <pc:docMk/>
          <pc:sldMk cId="1728176090" sldId="386"/>
        </pc:sldMkLst>
        <pc:spChg chg="mod">
          <ac:chgData name="Lola Bell" userId="35829591-d54e-45a8-96eb-55b1106d1785" providerId="ADAL" clId="{C460D390-82CA-4CCE-AEF3-BCCB62714ECA}" dt="2026-04-13T14:09:28.429" v="416" actId="1076"/>
          <ac:spMkLst>
            <pc:docMk/>
            <pc:sldMk cId="1728176090" sldId="386"/>
            <ac:spMk id="4" creationId="{78939899-A237-F8BD-1A44-3F43C11AEC78}"/>
          </ac:spMkLst>
        </pc:spChg>
        <pc:spChg chg="mod">
          <ac:chgData name="Lola Bell" userId="35829591-d54e-45a8-96eb-55b1106d1785" providerId="ADAL" clId="{C460D390-82CA-4CCE-AEF3-BCCB62714ECA}" dt="2026-04-13T11:14:18.358" v="391" actId="14100"/>
          <ac:spMkLst>
            <pc:docMk/>
            <pc:sldMk cId="1728176090" sldId="386"/>
            <ac:spMk id="12" creationId="{1A6BDFDE-DDB2-71C4-6FA3-8431A024922B}"/>
          </ac:spMkLst>
        </pc:spChg>
        <pc:picChg chg="mod">
          <ac:chgData name="Lola Bell" userId="35829591-d54e-45a8-96eb-55b1106d1785" providerId="ADAL" clId="{C460D390-82CA-4CCE-AEF3-BCCB62714ECA}" dt="2026-04-10T14:42:59.343" v="340" actId="27636"/>
          <ac:picMkLst>
            <pc:docMk/>
            <pc:sldMk cId="1728176090" sldId="386"/>
            <ac:picMk id="2050" creationId="{8DD45BA5-EF8E-3C53-7922-DCEC16084001}"/>
          </ac:picMkLst>
        </pc:picChg>
      </pc:sldChg>
      <pc:sldChg chg="delSp modSp mod">
        <pc:chgData name="Lola Bell" userId="35829591-d54e-45a8-96eb-55b1106d1785" providerId="ADAL" clId="{C460D390-82CA-4CCE-AEF3-BCCB62714ECA}" dt="2026-04-13T14:08:03.678" v="415" actId="115"/>
        <pc:sldMkLst>
          <pc:docMk/>
          <pc:sldMk cId="2976912842" sldId="401"/>
        </pc:sldMkLst>
        <pc:spChg chg="del mod">
          <ac:chgData name="Lola Bell" userId="35829591-d54e-45a8-96eb-55b1106d1785" providerId="ADAL" clId="{C460D390-82CA-4CCE-AEF3-BCCB62714ECA}" dt="2026-04-13T13:29:41.897" v="406" actId="478"/>
          <ac:spMkLst>
            <pc:docMk/>
            <pc:sldMk cId="2976912842" sldId="401"/>
            <ac:spMk id="3" creationId="{B1648873-DA71-1FDA-0755-432174F2C462}"/>
          </ac:spMkLst>
        </pc:spChg>
        <pc:spChg chg="mod">
          <ac:chgData name="Lola Bell" userId="35829591-d54e-45a8-96eb-55b1106d1785" providerId="ADAL" clId="{C460D390-82CA-4CCE-AEF3-BCCB62714ECA}" dt="2026-04-13T14:08:03.678" v="415" actId="115"/>
          <ac:spMkLst>
            <pc:docMk/>
            <pc:sldMk cId="2976912842" sldId="401"/>
            <ac:spMk id="4" creationId="{F7D49809-F73F-AB30-2353-C7CD23DF41D6}"/>
          </ac:spMkLst>
        </pc:spChg>
      </pc:sldChg>
      <pc:sldChg chg="modSp mod">
        <pc:chgData name="Lola Bell" userId="35829591-d54e-45a8-96eb-55b1106d1785" providerId="ADAL" clId="{C460D390-82CA-4CCE-AEF3-BCCB62714ECA}" dt="2026-04-13T11:15:35.599" v="394" actId="14100"/>
        <pc:sldMkLst>
          <pc:docMk/>
          <pc:sldMk cId="1820778745" sldId="405"/>
        </pc:sldMkLst>
        <pc:spChg chg="mod">
          <ac:chgData name="Lola Bell" userId="35829591-d54e-45a8-96eb-55b1106d1785" providerId="ADAL" clId="{C460D390-82CA-4CCE-AEF3-BCCB62714ECA}" dt="2026-04-13T11:15:35.599" v="394" actId="14100"/>
          <ac:spMkLst>
            <pc:docMk/>
            <pc:sldMk cId="1820778745" sldId="405"/>
            <ac:spMk id="14" creationId="{32CC9D5C-49C7-6920-D4DE-B9AF6AE1CA53}"/>
          </ac:spMkLst>
        </pc:spChg>
      </pc:sldChg>
      <pc:sldChg chg="modSp">
        <pc:chgData name="Lola Bell" userId="35829591-d54e-45a8-96eb-55b1106d1785" providerId="ADAL" clId="{C460D390-82CA-4CCE-AEF3-BCCB62714ECA}" dt="2026-04-13T14:10:37.628" v="417"/>
        <pc:sldMkLst>
          <pc:docMk/>
          <pc:sldMk cId="749310943" sldId="408"/>
        </pc:sldMkLst>
        <pc:spChg chg="mod">
          <ac:chgData name="Lola Bell" userId="35829591-d54e-45a8-96eb-55b1106d1785" providerId="ADAL" clId="{C460D390-82CA-4CCE-AEF3-BCCB62714ECA}" dt="2026-04-13T14:10:37.628" v="417"/>
          <ac:spMkLst>
            <pc:docMk/>
            <pc:sldMk cId="749310943" sldId="408"/>
            <ac:spMk id="6" creationId="{34ECCF73-BBB8-6BC8-DD1E-A95B932AFB34}"/>
          </ac:spMkLst>
        </pc:spChg>
      </pc:sldChg>
      <pc:sldChg chg="modSp add mod">
        <pc:chgData name="Lola Bell" userId="35829591-d54e-45a8-96eb-55b1106d1785" providerId="ADAL" clId="{C460D390-82CA-4CCE-AEF3-BCCB62714ECA}" dt="2026-04-13T09:56:04.500" v="363" actId="207"/>
        <pc:sldMkLst>
          <pc:docMk/>
          <pc:sldMk cId="1503504422" sldId="412"/>
        </pc:sldMkLst>
        <pc:spChg chg="mod">
          <ac:chgData name="Lola Bell" userId="35829591-d54e-45a8-96eb-55b1106d1785" providerId="ADAL" clId="{C460D390-82CA-4CCE-AEF3-BCCB62714ECA}" dt="2026-04-13T09:56:04.500" v="363" actId="207"/>
          <ac:spMkLst>
            <pc:docMk/>
            <pc:sldMk cId="1503504422" sldId="412"/>
            <ac:spMk id="3" creationId="{C2A3DE2C-2964-9FFB-537A-87C04C021B41}"/>
          </ac:spMkLst>
        </pc:spChg>
        <pc:spChg chg="mod">
          <ac:chgData name="Lola Bell" userId="35829591-d54e-45a8-96eb-55b1106d1785" providerId="ADAL" clId="{C460D390-82CA-4CCE-AEF3-BCCB62714ECA}" dt="2026-04-13T09:56:01.017" v="362" actId="207"/>
          <ac:spMkLst>
            <pc:docMk/>
            <pc:sldMk cId="1503504422" sldId="412"/>
            <ac:spMk id="4" creationId="{5773F04C-0451-6FD2-FCF8-5FC3F168275F}"/>
          </ac:spMkLst>
        </pc:spChg>
        <pc:spChg chg="mod">
          <ac:chgData name="Lola Bell" userId="35829591-d54e-45a8-96eb-55b1106d1785" providerId="ADAL" clId="{C460D390-82CA-4CCE-AEF3-BCCB62714ECA}" dt="2026-04-13T09:55:34.266" v="356" actId="207"/>
          <ac:spMkLst>
            <pc:docMk/>
            <pc:sldMk cId="1503504422" sldId="412"/>
            <ac:spMk id="5" creationId="{3EE44BF3-0470-090F-16A8-40EA975F46D0}"/>
          </ac:spMkLst>
        </pc:spChg>
        <pc:spChg chg="mod">
          <ac:chgData name="Lola Bell" userId="35829591-d54e-45a8-96eb-55b1106d1785" providerId="ADAL" clId="{C460D390-82CA-4CCE-AEF3-BCCB62714ECA}" dt="2026-04-13T09:55:40.303" v="357" actId="207"/>
          <ac:spMkLst>
            <pc:docMk/>
            <pc:sldMk cId="1503504422" sldId="412"/>
            <ac:spMk id="42" creationId="{6D61DBE3-0FFF-4599-1F7C-7572AA1D520A}"/>
          </ac:spMkLst>
        </pc:spChg>
        <pc:spChg chg="mod">
          <ac:chgData name="Lola Bell" userId="35829591-d54e-45a8-96eb-55b1106d1785" providerId="ADAL" clId="{C460D390-82CA-4CCE-AEF3-BCCB62714ECA}" dt="2026-04-13T09:55:43.977" v="358" actId="207"/>
          <ac:spMkLst>
            <pc:docMk/>
            <pc:sldMk cId="1503504422" sldId="412"/>
            <ac:spMk id="43" creationId="{2CE3726C-9605-30B1-7410-3E1FBD9FD23A}"/>
          </ac:spMkLst>
        </pc:spChg>
        <pc:spChg chg="mod">
          <ac:chgData name="Lola Bell" userId="35829591-d54e-45a8-96eb-55b1106d1785" providerId="ADAL" clId="{C460D390-82CA-4CCE-AEF3-BCCB62714ECA}" dt="2026-04-13T09:55:47.111" v="359" actId="207"/>
          <ac:spMkLst>
            <pc:docMk/>
            <pc:sldMk cId="1503504422" sldId="412"/>
            <ac:spMk id="44" creationId="{AC363A6E-CF07-7339-A2ED-B5009EA0D240}"/>
          </ac:spMkLst>
        </pc:spChg>
        <pc:spChg chg="mod">
          <ac:chgData name="Lola Bell" userId="35829591-d54e-45a8-96eb-55b1106d1785" providerId="ADAL" clId="{C460D390-82CA-4CCE-AEF3-BCCB62714ECA}" dt="2026-04-13T09:55:49.833" v="360" actId="207"/>
          <ac:spMkLst>
            <pc:docMk/>
            <pc:sldMk cId="1503504422" sldId="412"/>
            <ac:spMk id="45" creationId="{1ABF4FB4-6CD2-CBFC-74DB-14386C9115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3D8D7-D7EE-4BB7-AAC9-31B335C56F79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6764C-F973-4D33-9B29-ECEC1A804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3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856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8E6F-BEC5-3CC0-9667-5EF96E1F4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665D6-E324-AA82-6678-6AC3AE12F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F27B9-5FE1-39D5-0C54-BBB6BD99C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ACB75-6CD0-C120-C24A-9861DE007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33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21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206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430C-AEE7-7284-DECF-885F61E06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3292A9-0B5F-0D16-1575-D9DB67C5F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2209B-07EB-BD89-CB62-7C0CBFCC1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01DD1-F07B-1C2E-963B-3CA45486F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3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A0CC3-5E20-C202-8382-832018FA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0CA53-20DF-83A9-3387-F959DF525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1073F-1E86-E343-6B40-FC02A9530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A88AC-8A3F-81B9-2858-510223B79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48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D7DA3-41BD-51EC-DC29-2BE67862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DFD9B-5908-81C5-3736-8FC12A634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2BDBD-1F81-B09F-8355-B9060B89D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25DDC-4424-9255-BC6D-458FECA77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87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5275B-3B45-A14B-EF97-26482E031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2B826-07A0-0B33-102C-998D9ACCA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EF934-1F6C-414B-63DC-8E9BCE32E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FB2D8-7466-7CAB-B099-1EE00A742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884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8004B-70D1-4BC2-314D-AAE55F362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891D0-036D-3516-B48C-CFB881B1D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2A913-6DCB-8E9A-64DB-439110713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EF25F-6D51-666B-84A3-38CE599A0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348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1706E-DF0D-4D9A-F7A8-76C802000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5B213-98A6-F2D2-7E63-F60EFE8B1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1E08E-2DB6-D527-49E3-72D4FCBCB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3AC6B-4BB2-06BD-0196-20E2B2088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99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69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249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4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39E9E-66C2-D059-3994-77E26A9A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FE479-5E8A-3441-AE1C-BBBE44AA95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7795BC-E2BF-E5E6-4B21-C4C1AAC70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AC667-6425-9BEE-28C6-8C3E5CFD6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39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333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E8371-7B44-BD0A-CBB8-F5A4712D7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AF89B-4BFF-559A-227B-2C94ECFC7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63C2D-81E3-A105-4102-CBCEDB08F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73C20-E27A-4C1F-4F42-D890D403C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637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14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74E88-88B3-765F-152D-DC32AE07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31C04-8D1D-9A69-804F-4C7F5819B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58CFF-9D7B-5918-7413-C3D5EC51E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DC952-12FD-9B0A-CDCF-C499B8FED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6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5996-6643-EF3D-757E-CDD621FDF5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Futura Condensed ExtraBold" panose="020B0602020204020303" pitchFamily="34" charset="-79"/>
                <a:cs typeface="Futura Condensed ExtraBold" panose="020B0602020204020303" pitchFamily="34" charset="-79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8AA44-22EE-2340-9074-FAD3A1EF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41B4-9093-DF82-F657-A0F64FAB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2AEC-5F43-4142-AAC9-445BE7A919AD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A4ED6-8595-7EFE-457C-EE18CCC4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264F-8B8A-D5BD-4510-B1B4B23A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7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4424-9065-1E2C-2D9C-7F0C0A83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18A46-9F35-C11F-5933-1AE8CDF0D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9FD5-4394-FE7E-54EC-CA86743D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E08-C5C2-49B2-9FC2-24A15545060D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82F11-20CE-611D-EEB5-4706DD35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3A119-E7BC-38CB-4505-0C1C6DD8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14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49723-CEFF-51AA-9938-D91019F9B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BE175-9888-1226-11E2-4572FC200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537F1-C33E-E2D1-00C3-788038C3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FF11-1C9A-45F5-A33A-5308DD58512E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8FF0A-9DF6-505F-17C0-F891C944F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9D3D4-10E5-8E4C-20AA-9D0DDB76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41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34C0-69B0-C97E-C5A0-DF7241B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8A58-7583-6654-9C51-7AA9230D8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2EC30-D4C2-57A0-4689-9AAA9653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2BFF-DEB6-41AB-863F-CE4DFB51057B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E44DE-158A-AA20-EE7E-F22D166D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57CD1-0E36-ADD3-471C-1B5DEECB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‹#›</a:t>
            </a:fld>
            <a:r>
              <a:rPr lang="en-GB"/>
              <a:t> of 50</a:t>
            </a:r>
          </a:p>
        </p:txBody>
      </p:sp>
    </p:spTree>
    <p:extLst>
      <p:ext uri="{BB962C8B-B14F-4D97-AF65-F5344CB8AC3E}">
        <p14:creationId xmlns:p14="http://schemas.microsoft.com/office/powerpoint/2010/main" val="326057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760D-6FC4-0078-4754-DDA0613D9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70289-33D4-14DA-7282-C94AC456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D3566-2B1A-5129-0452-BCBB1FDD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E9BD-889E-4E05-89B7-19A919DE6581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872D3-5627-22B9-8F65-B1A0B2C0E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230CD-96AD-09B6-D786-DF7B2E04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45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685B-3EB4-5CE3-1533-3149AEB5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87D38-53B9-7E81-9B88-BAC0A1ECA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405B3-2610-7951-A3C8-D0848232F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48D8F-0829-F2D8-0898-F018BA6D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3083-6766-4A1B-9C38-E0F5DD647993}" type="datetime1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0F8C4-B6D0-A36B-A02F-A832DC35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F5069-85DF-1C92-1787-07B4C26F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20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5B40-1ACF-6002-BE23-9351BACF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F32D9-B43A-A8FB-D713-8F56EBC6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63AA5-F229-2C8E-47CE-8025689C6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30D54-96DC-2F18-8781-5C8C5A63C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2B282-B623-1B3A-05A5-20E119591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CD747-B74D-D1F5-5E78-6AF06F23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0F5B-41AF-4D04-9A20-3EE463194677}" type="datetime1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454F9-3F70-E41C-B9B6-B90F91D7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D1BF5-F9C5-DE83-C9F0-356489D6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6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B66F-1C8D-5E7E-ED97-1287EAA4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D7741-5140-4AF6-A62C-98FB88BD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1B90-3402-473D-8457-19D61C55D3CD}" type="datetime1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546AD-A278-8293-9520-8F823D6D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30C88-0B2A-D68E-6CE1-72780F30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16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5DF3F-9ACA-0A01-5090-35012858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D2B3-1C83-434E-85E0-0B169253F34B}" type="datetime1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1690F-7D37-AF97-0027-063252F7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7A891-6383-E177-D0F3-3BB99E7E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6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2B6A-21D0-E11F-AFEF-260133DE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FDDA-82C2-E201-3B20-7F9D069F5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76DF3-4B25-AE9A-727F-38EB0D42B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03912-A852-A2D1-B14F-63A16174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D80-D4DE-4D86-809C-3BB300751D69}" type="datetime1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1E974-82AB-0C64-AE2B-D3E2A997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99CC-B773-A258-D465-3BE40FCA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16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F0CB-0986-D41D-7FAB-24D5A64A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74DB2-7E9C-ED87-44ED-EFA156689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DA22E-206E-4AE2-0285-991702903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16E6C-9C7D-BDCF-C6F9-B40FE214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4374-48C0-4D98-98E0-22C121C98CA1}" type="datetime1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7999C-240E-93B9-E60C-1AB0E0E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0EAEC-7D01-51BD-CC6F-FB5610D0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3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813D4C-EB34-93AF-FFDA-EB8517EE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CC57E-F5AD-7C49-D230-FE3588F46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1D7C-DC87-7B96-6BC5-F7FEDFA3D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98B11C-4722-4593-8E2C-8E49C9142A43}" type="datetime1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3AE9A-95C9-628A-A936-D94829879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EBEB1-D34A-2123-AB84-CAD8F3B1A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rgbClr val="0D4CAB"/>
                </a:solidFill>
                <a:latin typeface="Quicksand" panose="00000500000000000000" pitchFamily="2" charset="0"/>
              </a:defRPr>
            </a:lvl1pPr>
          </a:lstStyle>
          <a:p>
            <a:fld id="{B74BDE92-5E3B-424A-B0AA-E4B267B2D8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99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.be/ah0R51P5eEQ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h0R51P5eEQ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022922112/e0d919ff6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22112?h=e0d919ff61&amp;amp;app_id=12296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1022920682/69c3be42b1" TargetMode="Externa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20682?h=69c3be42b1&amp;amp;app_id=12296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vimeo.com/1022922393/83f6adf6c6" TargetMode="Externa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22393?h=83f6adf6c6&amp;amp;app_id=12296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025384589/f0a21f92d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5384589?h=f0a21f92dd&amp;amp;app_id=122963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8SA4TrNdLG0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ellnorthlincolnshire.org.uk/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healthyholidayshull.org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10" Type="http://schemas.openxmlformats.org/officeDocument/2006/relationships/hyperlink" Target="https://www.eastridingculture.co.uk/active-communities/" TargetMode="External"/><Relationship Id="rId4" Type="http://schemas.openxmlformats.org/officeDocument/2006/relationships/image" Target="../media/image40.svg"/><Relationship Id="rId9" Type="http://schemas.openxmlformats.org/officeDocument/2006/relationships/hyperlink" Target="https://discovernortheastlincolnshire.co.uk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tinourcommunity.org/" TargetMode="External"/><Relationship Id="rId2" Type="http://schemas.openxmlformats.org/officeDocument/2006/relationships/hyperlink" Target="http://www.fearless.org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SA4TrNdLG0?feature=oembed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dventr.ai/published/chloe-s-story-74456725?crc=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38BB05-947A-0326-7DB5-518D34FE4E14}"/>
              </a:ext>
            </a:extLst>
          </p:cNvPr>
          <p:cNvSpPr/>
          <p:nvPr/>
        </p:nvSpPr>
        <p:spPr>
          <a:xfrm>
            <a:off x="439748" y="-24856"/>
            <a:ext cx="6343189" cy="6882856"/>
          </a:xfrm>
          <a:prstGeom prst="rect">
            <a:avLst/>
          </a:prstGeom>
          <a:solidFill>
            <a:srgbClr val="18B7E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B7EA"/>
              </a:solidFill>
              <a:highlight>
                <a:srgbClr val="FFFF00"/>
              </a:highlight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C9378C7-BE19-F0BE-D742-BBCF9A38FA8E}"/>
              </a:ext>
            </a:extLst>
          </p:cNvPr>
          <p:cNvSpPr txBox="1">
            <a:spLocks/>
          </p:cNvSpPr>
          <p:nvPr/>
        </p:nvSpPr>
        <p:spPr>
          <a:xfrm>
            <a:off x="1148291" y="1050872"/>
            <a:ext cx="5279805" cy="33439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5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  <a:t>INTRODUCTION </a:t>
            </a:r>
          </a:p>
          <a:p>
            <a:pPr algn="l">
              <a:lnSpc>
                <a:spcPts val="75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  <a:t>TO GROOMING AND EXPLOITATION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AEF55DF-53FB-E907-2234-03135B8FA33F}"/>
              </a:ext>
            </a:extLst>
          </p:cNvPr>
          <p:cNvSpPr/>
          <p:nvPr/>
        </p:nvSpPr>
        <p:spPr>
          <a:xfrm>
            <a:off x="996287" y="4663898"/>
            <a:ext cx="5099713" cy="11471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04D20-ADCC-F6B8-51FE-5E6BCE064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248" y="4917824"/>
            <a:ext cx="9144000" cy="1655762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0D4CAB"/>
                </a:solidFill>
                <a:latin typeface="Quicksand" pitchFamily="2" charset="77"/>
                <a:ea typeface="Hiragino Maru Gothic Pro W4" panose="020F0400000000000000" pitchFamily="34" charset="-128"/>
                <a:cs typeface="Poppins" pitchFamily="2" charset="77"/>
              </a:rPr>
              <a:t>Recommended for: </a:t>
            </a:r>
          </a:p>
          <a:p>
            <a:pPr algn="l">
              <a:lnSpc>
                <a:spcPct val="80000"/>
              </a:lnSpc>
            </a:pPr>
            <a:r>
              <a:rPr lang="en-US" sz="1800">
                <a:latin typeface="Quicksand" pitchFamily="2" charset="77"/>
                <a:cs typeface="Poppins" pitchFamily="2" charset="77"/>
              </a:rPr>
              <a:t>Key stage 3, 4 and above</a:t>
            </a:r>
          </a:p>
        </p:txBody>
      </p:sp>
      <p:pic>
        <p:nvPicPr>
          <p:cNvPr id="6" name="Picture 5" descr="A logo for a police and crime commission&#10;&#10;Description automatically generated">
            <a:extLst>
              <a:ext uri="{FF2B5EF4-FFF2-40B4-BE49-F238E27FC236}">
                <a16:creationId xmlns:a16="http://schemas.microsoft.com/office/drawing/2014/main" id="{F44D6FFB-5DBF-2884-CF5A-3CDA8A12E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52" y="5548961"/>
            <a:ext cx="1209291" cy="855563"/>
          </a:xfrm>
          <a:prstGeom prst="rect">
            <a:avLst/>
          </a:prstGeom>
        </p:spPr>
      </p:pic>
      <p:pic>
        <p:nvPicPr>
          <p:cNvPr id="10" name="Picture 9" descr="A white badge with a blue and white circle with a crown and a red and white circle with a blue and white circle with a red crown on it&#10;&#10;Description automatically generated">
            <a:extLst>
              <a:ext uri="{FF2B5EF4-FFF2-40B4-BE49-F238E27FC236}">
                <a16:creationId xmlns:a16="http://schemas.microsoft.com/office/drawing/2014/main" id="{5B019773-B100-D1B1-7839-A5FAB1945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67" y="5669429"/>
            <a:ext cx="469406" cy="614629"/>
          </a:xfrm>
          <a:prstGeom prst="rect">
            <a:avLst/>
          </a:prstGeom>
        </p:spPr>
      </p:pic>
      <p:pic>
        <p:nvPicPr>
          <p:cNvPr id="12" name="Picture 11" descr="Black arrows and text on a white background&#10;&#10;Description automatically generated">
            <a:extLst>
              <a:ext uri="{FF2B5EF4-FFF2-40B4-BE49-F238E27FC236}">
                <a16:creationId xmlns:a16="http://schemas.microsoft.com/office/drawing/2014/main" id="{01640949-73CA-21AB-CBE8-1C8639C41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97" y="5669429"/>
            <a:ext cx="1228023" cy="568884"/>
          </a:xfrm>
          <a:prstGeom prst="rect">
            <a:avLst/>
          </a:prstGeom>
        </p:spPr>
      </p:pic>
      <p:pic>
        <p:nvPicPr>
          <p:cNvPr id="7" name="Picture 6" descr="A blue circle with white text&#10;&#10;Description automatically generated">
            <a:extLst>
              <a:ext uri="{FF2B5EF4-FFF2-40B4-BE49-F238E27FC236}">
                <a16:creationId xmlns:a16="http://schemas.microsoft.com/office/drawing/2014/main" id="{65476CC8-24A4-4EB2-76D1-9E29C8B64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32" y="619687"/>
            <a:ext cx="43891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26D56-5079-8B04-D2AC-403279A0F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611DAF-CFFA-6BF3-F0F9-481E76CA51AB}"/>
              </a:ext>
            </a:extLst>
          </p:cNvPr>
          <p:cNvSpPr/>
          <p:nvPr/>
        </p:nvSpPr>
        <p:spPr>
          <a:xfrm>
            <a:off x="815802" y="2325030"/>
            <a:ext cx="7265427" cy="1130604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60C7A-C326-726F-D039-59F7DE92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90AB7-EC5F-BF91-E045-712436430C0F}"/>
              </a:ext>
            </a:extLst>
          </p:cNvPr>
          <p:cNvSpPr txBox="1"/>
          <p:nvPr/>
        </p:nvSpPr>
        <p:spPr>
          <a:xfrm>
            <a:off x="815801" y="3785299"/>
            <a:ext cx="712919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Yes, as it can happen anywhere.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However, just because it can happen, does not mean it will.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Try to be aware and ask yourself questions but try not to be scared of everyone you meet.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Lessons like this help you protect yourselves and friends.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6469C-0C89-BEEE-CFED-0A7B268A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57358"/>
            <a:ext cx="8437824" cy="221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E05E8C-20DC-CC89-5A28-A3E44013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5001" y="-389002"/>
            <a:ext cx="4547378" cy="72793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2EE1B19-8536-5D23-2500-2AAD96A3596F}"/>
              </a:ext>
            </a:extLst>
          </p:cNvPr>
          <p:cNvSpPr/>
          <p:nvPr/>
        </p:nvSpPr>
        <p:spPr>
          <a:xfrm>
            <a:off x="8240667" y="4494566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9FD50-069F-E0A9-995E-1CC4F3F9A65C}"/>
              </a:ext>
            </a:extLst>
          </p:cNvPr>
          <p:cNvSpPr txBox="1"/>
          <p:nvPr/>
        </p:nvSpPr>
        <p:spPr>
          <a:xfrm>
            <a:off x="8277403" y="5097486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0778E-5731-7444-A882-9727236A6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45" y="2547068"/>
            <a:ext cx="7216522" cy="2392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Do you think grooming and child sexual exploitation like this happens around here?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B0CF610-1249-D6D8-D376-5DCB93EC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6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442AA-58E1-1DD4-5F54-5812489E3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0D9456-3832-4B27-1C48-C258DCABCE38}"/>
              </a:ext>
            </a:extLst>
          </p:cNvPr>
          <p:cNvSpPr/>
          <p:nvPr/>
        </p:nvSpPr>
        <p:spPr>
          <a:xfrm>
            <a:off x="707922" y="1954712"/>
            <a:ext cx="7265427" cy="1789385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65FA9-DC6C-F75C-432D-BA1803015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536" y="2212800"/>
            <a:ext cx="6592197" cy="1911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>
                <a:solidFill>
                  <a:schemeClr val="bg1"/>
                </a:solidFill>
                <a:latin typeface="Quicksand" pitchFamily="2" charset="77"/>
              </a:rPr>
              <a:t>“You cannot be groomed by someone you are in a romantic relationship with.”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1A0CB8-6835-A176-6240-F2088FD5F8BD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72915AB6-023C-76A0-39D0-0670BA525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C79262-C6D8-0617-3963-804CAE60C455}"/>
              </a:ext>
            </a:extLst>
          </p:cNvPr>
          <p:cNvSpPr txBox="1"/>
          <p:nvPr/>
        </p:nvSpPr>
        <p:spPr>
          <a:xfrm>
            <a:off x="5588760" y="4483130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None/>
            </a:pPr>
            <a:r>
              <a:rPr lang="en-GB" sz="2400" dirty="0">
                <a:latin typeface="Quicksand" pitchFamily="2" charset="77"/>
              </a:rPr>
              <a:t>One tactic that abusers use is to make you think that they are your boyfriend or girlfriend or that they care about you.</a:t>
            </a:r>
          </a:p>
        </p:txBody>
      </p:sp>
      <p:pic>
        <p:nvPicPr>
          <p:cNvPr id="17" name="Picture 16" descr="A blue and black circle&#10;&#10;Description automatically generated">
            <a:extLst>
              <a:ext uri="{FF2B5EF4-FFF2-40B4-BE49-F238E27FC236}">
                <a16:creationId xmlns:a16="http://schemas.microsoft.com/office/drawing/2014/main" id="{595B1B93-9C3F-A49C-8942-5497104E2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AFB6D2-69C1-E12F-807D-0636E696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9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7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6E5C97D3-A081-F888-EB46-FB81BBCB9BD8}"/>
              </a:ext>
            </a:extLst>
          </p:cNvPr>
          <p:cNvSpPr txBox="1">
            <a:spLocks/>
          </p:cNvSpPr>
          <p:nvPr/>
        </p:nvSpPr>
        <p:spPr>
          <a:xfrm>
            <a:off x="5919019" y="4703061"/>
            <a:ext cx="5485797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Quicksand" pitchFamily="2" charset="77"/>
              </a:rPr>
              <a:t>Boys can be sexually exploited, and girls can be criminally exploited, too.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D8BFDB-3742-9835-DC6A-3C80EF287D72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B407C90F-D796-E9D7-07BE-759E72A58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B6515-A1FD-A159-E2A3-0ED28F85477C}"/>
              </a:ext>
            </a:extLst>
          </p:cNvPr>
          <p:cNvSpPr/>
          <p:nvPr/>
        </p:nvSpPr>
        <p:spPr>
          <a:xfrm>
            <a:off x="707922" y="1954712"/>
            <a:ext cx="7265427" cy="189990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4E4A965-B598-D66E-82FF-804988A25258}"/>
              </a:ext>
            </a:extLst>
          </p:cNvPr>
          <p:cNvSpPr txBox="1">
            <a:spLocks/>
          </p:cNvSpPr>
          <p:nvPr/>
        </p:nvSpPr>
        <p:spPr>
          <a:xfrm>
            <a:off x="1023510" y="2247867"/>
            <a:ext cx="6647289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000" dirty="0">
                <a:solidFill>
                  <a:schemeClr val="bg1"/>
                </a:solidFill>
                <a:latin typeface="Quicksand" pitchFamily="2" charset="77"/>
              </a:rPr>
              <a:t>“Child sexual exploitation only happens to girls.  If a boy is involved it’s called child criminal exploitation.”</a:t>
            </a:r>
          </a:p>
        </p:txBody>
      </p:sp>
      <p:pic>
        <p:nvPicPr>
          <p:cNvPr id="17" name="Picture 16" descr="A blue and black circle&#10;&#10;Description automatically generated">
            <a:extLst>
              <a:ext uri="{FF2B5EF4-FFF2-40B4-BE49-F238E27FC236}">
                <a16:creationId xmlns:a16="http://schemas.microsoft.com/office/drawing/2014/main" id="{B5B428E5-48F0-0E65-1FB7-99DC88944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71B89-F23C-482A-169D-240B7759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38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AAD62-B3AB-FEF2-3983-724540C22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D1768B7-126B-A511-494D-2B21E9A710CA}"/>
              </a:ext>
            </a:extLst>
          </p:cNvPr>
          <p:cNvSpPr/>
          <p:nvPr/>
        </p:nvSpPr>
        <p:spPr>
          <a:xfrm>
            <a:off x="707922" y="1954711"/>
            <a:ext cx="5961737" cy="2096589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F3960B4-05FB-4B8B-B7F4-DAD2B01C1735}"/>
              </a:ext>
            </a:extLst>
          </p:cNvPr>
          <p:cNvSpPr txBox="1">
            <a:spLocks/>
          </p:cNvSpPr>
          <p:nvPr/>
        </p:nvSpPr>
        <p:spPr>
          <a:xfrm>
            <a:off x="964800" y="4426069"/>
            <a:ext cx="3375835" cy="61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Quicksand" pitchFamily="2" charset="77"/>
              </a:rPr>
              <a:t>Be careful, but don’t live in fear!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FF9826F-F3A4-C37A-FCD5-3116DF1E4D5F}"/>
              </a:ext>
            </a:extLst>
          </p:cNvPr>
          <p:cNvSpPr txBox="1">
            <a:spLocks/>
          </p:cNvSpPr>
          <p:nvPr/>
        </p:nvSpPr>
        <p:spPr>
          <a:xfrm>
            <a:off x="819486" y="2188808"/>
            <a:ext cx="5831459" cy="1308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Quicksand" pitchFamily="2" charset="77"/>
              </a:rPr>
              <a:t>“More than half of children and young people living around here have been groomed and sexually exploited.”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D359F7-EAF0-9DC3-B94D-D30309063B82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9E16E67B-D93A-551E-5E02-A8687AE2F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31" y="5267960"/>
            <a:ext cx="3180080" cy="1590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04D48-844A-9AB0-3A9F-619FB2C7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90" y="2278709"/>
            <a:ext cx="4381320" cy="3748552"/>
          </a:xfrm>
          <a:prstGeom prst="rect">
            <a:avLst/>
          </a:prstGeo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62EC2287-DB34-9A8D-2BDF-6AAE9469CEB1}"/>
              </a:ext>
            </a:extLst>
          </p:cNvPr>
          <p:cNvSpPr txBox="1">
            <a:spLocks/>
          </p:cNvSpPr>
          <p:nvPr/>
        </p:nvSpPr>
        <p:spPr>
          <a:xfrm>
            <a:off x="6644217" y="2649275"/>
            <a:ext cx="5522341" cy="61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0D4CAB"/>
                </a:solidFill>
                <a:latin typeface="Quicksand" pitchFamily="2" charset="77"/>
              </a:rPr>
              <a:t>“What is Child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0D4CAB"/>
                </a:solidFill>
                <a:latin typeface="Quicksand" pitchFamily="2" charset="77"/>
              </a:rPr>
              <a:t>Sexual Exploitation?”</a:t>
            </a:r>
            <a:endParaRPr lang="en-GB" sz="1050" b="1" dirty="0">
              <a:solidFill>
                <a:srgbClr val="0D4CAB"/>
              </a:solidFill>
              <a:latin typeface="Quicksand" pitchFamily="2" charset="77"/>
            </a:endParaRPr>
          </a:p>
        </p:txBody>
      </p:sp>
      <p:pic>
        <p:nvPicPr>
          <p:cNvPr id="18" name="Picture 17" descr="A blue and black circle&#10;&#10;Description automatically generated">
            <a:extLst>
              <a:ext uri="{FF2B5EF4-FFF2-40B4-BE49-F238E27FC236}">
                <a16:creationId xmlns:a16="http://schemas.microsoft.com/office/drawing/2014/main" id="{FCADB795-E3C8-43BB-E9D7-4D3F5A08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164726-B3BB-7B30-D8FC-5E3A14849DB3}"/>
              </a:ext>
            </a:extLst>
          </p:cNvPr>
          <p:cNvSpPr txBox="1"/>
          <p:nvPr/>
        </p:nvSpPr>
        <p:spPr>
          <a:xfrm>
            <a:off x="7798419" y="177004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49809-F73F-AB30-2353-C7CD23DF41D6}"/>
              </a:ext>
            </a:extLst>
          </p:cNvPr>
          <p:cNvSpPr txBox="1"/>
          <p:nvPr/>
        </p:nvSpPr>
        <p:spPr>
          <a:xfrm>
            <a:off x="7071377" y="6142286"/>
            <a:ext cx="4668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</a:p>
          <a:p>
            <a:r>
              <a:rPr lang="en-GB" sz="1200" dirty="0">
                <a:solidFill>
                  <a:srgbClr val="1D1C1D"/>
                </a:solidFill>
                <a:latin typeface="Quicksand" panose="00000500000000000000" pitchFamily="2" charset="0"/>
              </a:rPr>
              <a:t> </a:t>
            </a:r>
            <a:r>
              <a:rPr lang="en-GB" sz="1200" u="sng" dirty="0">
                <a:solidFill>
                  <a:srgbClr val="1D1C1D"/>
                </a:solidFill>
                <a:latin typeface="Quicksand" panose="00000500000000000000" pitchFamily="2" charset="0"/>
                <a:hlinkClick r:id="rId5"/>
              </a:rPr>
              <a:t>What is child sexual exploitation</a:t>
            </a:r>
            <a:endParaRPr lang="en-GB" sz="1200" u="sng" dirty="0">
              <a:solidFill>
                <a:srgbClr val="1D1C1D"/>
              </a:solidFill>
              <a:latin typeface="Quicksand" panose="00000500000000000000" pitchFamily="2" charset="0"/>
            </a:endParaRPr>
          </a:p>
          <a:p>
            <a:endParaRPr lang="en-GB" sz="1200" dirty="0">
              <a:latin typeface="Quicksand" panose="00000500000000000000" pitchFamily="2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8AEEC0E-B1ED-7911-8883-C40FB01BF490}"/>
              </a:ext>
            </a:extLst>
          </p:cNvPr>
          <p:cNvSpPr txBox="1">
            <a:spLocks/>
          </p:cNvSpPr>
          <p:nvPr/>
        </p:nvSpPr>
        <p:spPr>
          <a:xfrm>
            <a:off x="-2212259" y="636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91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52AC7-42AB-1043-933E-CDCEE469D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64E3F-207C-C94F-0585-768D723C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14</a:t>
            </a:fld>
            <a:r>
              <a:rPr lang="en-GB"/>
              <a:t> of 50</a:t>
            </a:r>
          </a:p>
        </p:txBody>
      </p:sp>
      <p:pic>
        <p:nvPicPr>
          <p:cNvPr id="2" name="Online Media 1" title="What is child sexual exploitation?">
            <a:hlinkClick r:id="" action="ppaction://media"/>
            <a:extLst>
              <a:ext uri="{FF2B5EF4-FFF2-40B4-BE49-F238E27FC236}">
                <a16:creationId xmlns:a16="http://schemas.microsoft.com/office/drawing/2014/main" id="{14DBDCBD-C6EF-09FA-54BD-7FF38E8685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F8DB91-5A67-F90A-E788-08F3362707D3}"/>
              </a:ext>
            </a:extLst>
          </p:cNvPr>
          <p:cNvSpPr/>
          <p:nvPr/>
        </p:nvSpPr>
        <p:spPr>
          <a:xfrm>
            <a:off x="0" y="2065879"/>
            <a:ext cx="12192000" cy="3229148"/>
          </a:xfrm>
          <a:prstGeom prst="rect">
            <a:avLst/>
          </a:prstGeom>
          <a:solidFill>
            <a:srgbClr val="0D4CAB">
              <a:alpha val="166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81" y="4919926"/>
            <a:ext cx="9222923" cy="3717401"/>
          </a:xfrm>
        </p:spPr>
        <p:txBody>
          <a:bodyPr>
            <a:normAutofit/>
          </a:bodyPr>
          <a:lstStyle/>
          <a:p>
            <a:r>
              <a:rPr lang="en-GB" sz="4900" b="1" dirty="0">
                <a:latin typeface="Bahnschrift Condensed" panose="020B0502040204020203" pitchFamily="34" charset="0"/>
              </a:rPr>
              <a:t>could be a sign of child sexual exploitation.</a:t>
            </a:r>
            <a:br>
              <a:rPr lang="en-GB" b="1" dirty="0">
                <a:latin typeface="Bahnschrift Condensed" panose="020B0502040204020203" pitchFamily="34" charset="0"/>
              </a:rPr>
            </a:br>
            <a:br>
              <a:rPr lang="en-GB" b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</a:b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85C64-66A7-9CB8-B48F-DD4836E109B9}"/>
              </a:ext>
            </a:extLst>
          </p:cNvPr>
          <p:cNvSpPr/>
          <p:nvPr/>
        </p:nvSpPr>
        <p:spPr>
          <a:xfrm>
            <a:off x="893730" y="3302270"/>
            <a:ext cx="3730502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S</a:t>
            </a:r>
            <a:r>
              <a:rPr lang="en-US" sz="2800" b="1" i="0" u="none" strike="noStrike" baseline="0" dirty="0">
                <a:solidFill>
                  <a:schemeClr val="tx1"/>
                </a:solidFill>
                <a:latin typeface="Bahnschrift" panose="020B0502040204020203" pitchFamily="34" charset="0"/>
              </a:rPr>
              <a:t>exually transmitted </a:t>
            </a:r>
          </a:p>
          <a:p>
            <a:pPr algn="ctr"/>
            <a:r>
              <a:rPr lang="en-US" sz="2800" b="1" i="0" u="none" strike="noStrike" baseline="0" dirty="0">
                <a:solidFill>
                  <a:schemeClr val="tx1"/>
                </a:solidFill>
                <a:latin typeface="Bahnschrift" panose="020B0502040204020203" pitchFamily="34" charset="0"/>
              </a:rPr>
              <a:t>infections (STI’s)…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D15595DA-6D83-A301-8A49-63AE9D80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92" y="389076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7E11B-7484-0714-531B-E87AB4878BF2}"/>
              </a:ext>
            </a:extLst>
          </p:cNvPr>
          <p:cNvSpPr txBox="1"/>
          <p:nvPr/>
        </p:nvSpPr>
        <p:spPr>
          <a:xfrm>
            <a:off x="7635099" y="530589"/>
            <a:ext cx="7045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Quicksand" pitchFamily="2" charset="77"/>
              </a:rPr>
              <a:t>Regularly getting…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6EDE81-46D3-6C8B-E37C-4479D70091C9}"/>
              </a:ext>
            </a:extLst>
          </p:cNvPr>
          <p:cNvSpPr/>
          <p:nvPr/>
        </p:nvSpPr>
        <p:spPr>
          <a:xfrm>
            <a:off x="4758733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TikTok likes…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5A8498-8960-5127-D811-85C19615E3B5}"/>
              </a:ext>
            </a:extLst>
          </p:cNvPr>
          <p:cNvSpPr/>
          <p:nvPr/>
        </p:nvSpPr>
        <p:spPr>
          <a:xfrm>
            <a:off x="8014400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Homework…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7D75F1-B7A0-E8B3-B6DB-2E1AC0C4379A}"/>
              </a:ext>
            </a:extLst>
          </p:cNvPr>
          <p:cNvSpPr/>
          <p:nvPr/>
        </p:nvSpPr>
        <p:spPr>
          <a:xfrm>
            <a:off x="581133" y="2418563"/>
            <a:ext cx="4312101" cy="2595166"/>
          </a:xfrm>
          <a:prstGeom prst="ellipse">
            <a:avLst/>
          </a:prstGeom>
          <a:noFill/>
          <a:ln w="28575">
            <a:solidFill>
              <a:srgbClr val="0D4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A021325-4BAD-F8CD-13D1-EEE38245B6E7}"/>
              </a:ext>
            </a:extLst>
          </p:cNvPr>
          <p:cNvSpPr txBox="1">
            <a:spLocks/>
          </p:cNvSpPr>
          <p:nvPr/>
        </p:nvSpPr>
        <p:spPr>
          <a:xfrm>
            <a:off x="-21922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4C516-5747-0176-A82F-51A9C649CD27}"/>
              </a:ext>
            </a:extLst>
          </p:cNvPr>
          <p:cNvSpPr txBox="1"/>
          <p:nvPr/>
        </p:nvSpPr>
        <p:spPr>
          <a:xfrm>
            <a:off x="550972" y="527847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D4CAB"/>
                </a:solidFill>
                <a:latin typeface="Bahnschrift Condensed" panose="020B0502040204020203" pitchFamily="34" charset="0"/>
              </a:rPr>
              <a:t>Complete the sentence:</a:t>
            </a:r>
            <a:endParaRPr lang="en-US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FEC7C8-14D5-0FFD-0467-806A9558B48E}"/>
              </a:ext>
            </a:extLst>
          </p:cNvPr>
          <p:cNvSpPr txBox="1">
            <a:spLocks/>
          </p:cNvSpPr>
          <p:nvPr/>
        </p:nvSpPr>
        <p:spPr>
          <a:xfrm>
            <a:off x="536684" y="-597562"/>
            <a:ext cx="9222923" cy="3717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00" b="1" dirty="0">
                <a:latin typeface="Bahnschrift Condensed" panose="020B0502040204020203" pitchFamily="34" charset="0"/>
              </a:rPr>
              <a:t>Regularly getting…</a:t>
            </a: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37D7-6931-03D1-ADF0-07C85D97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807F59-656A-A2C8-E57F-15A5E31EBE2C}"/>
              </a:ext>
            </a:extLst>
          </p:cNvPr>
          <p:cNvSpPr/>
          <p:nvPr/>
        </p:nvSpPr>
        <p:spPr>
          <a:xfrm>
            <a:off x="0" y="2065879"/>
            <a:ext cx="12192000" cy="3229148"/>
          </a:xfrm>
          <a:prstGeom prst="rect">
            <a:avLst/>
          </a:prstGeom>
          <a:solidFill>
            <a:srgbClr val="0D4CAB">
              <a:alpha val="166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CBCFA-C19C-ACBD-E317-0E35E520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81" y="4919926"/>
            <a:ext cx="9222923" cy="3717401"/>
          </a:xfrm>
        </p:spPr>
        <p:txBody>
          <a:bodyPr>
            <a:normAutofit/>
          </a:bodyPr>
          <a:lstStyle/>
          <a:p>
            <a:r>
              <a:rPr lang="en-GB" sz="4900" b="1" dirty="0">
                <a:latin typeface="Bahnschrift Condensed" panose="020B0502040204020203" pitchFamily="34" charset="0"/>
              </a:rPr>
              <a:t>could be a sign of child sexual exploitation.</a:t>
            </a:r>
            <a:br>
              <a:rPr lang="en-GB" b="1" dirty="0">
                <a:latin typeface="Bahnschrift Condensed" panose="020B0502040204020203" pitchFamily="34" charset="0"/>
              </a:rPr>
            </a:br>
            <a:br>
              <a:rPr lang="en-GB" b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</a:b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914A17-8703-EE95-1FE5-BA6787BDDC0C}"/>
              </a:ext>
            </a:extLst>
          </p:cNvPr>
          <p:cNvSpPr/>
          <p:nvPr/>
        </p:nvSpPr>
        <p:spPr>
          <a:xfrm>
            <a:off x="893730" y="3302270"/>
            <a:ext cx="3730502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High attendance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869A628B-7ED9-4685-1318-5919F15E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92" y="389076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E98B99-F737-5B21-784B-663EA33B610D}"/>
              </a:ext>
            </a:extLst>
          </p:cNvPr>
          <p:cNvSpPr txBox="1"/>
          <p:nvPr/>
        </p:nvSpPr>
        <p:spPr>
          <a:xfrm>
            <a:off x="7635099" y="530589"/>
            <a:ext cx="7045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Quicksand" pitchFamily="2" charset="77"/>
              </a:rPr>
              <a:t>Regularly getting…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DC3665-8845-8780-D864-E477637E22EF}"/>
              </a:ext>
            </a:extLst>
          </p:cNvPr>
          <p:cNvSpPr/>
          <p:nvPr/>
        </p:nvSpPr>
        <p:spPr>
          <a:xfrm>
            <a:off x="4295254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Physical Harm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B442D1-7D34-187A-0814-EF17824F1EF9}"/>
              </a:ext>
            </a:extLst>
          </p:cNvPr>
          <p:cNvSpPr/>
          <p:nvPr/>
        </p:nvSpPr>
        <p:spPr>
          <a:xfrm>
            <a:off x="8014400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Increased interest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in Sport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B8FE38-EE6B-EAE7-943D-3BEAB1E99165}"/>
              </a:ext>
            </a:extLst>
          </p:cNvPr>
          <p:cNvSpPr/>
          <p:nvPr/>
        </p:nvSpPr>
        <p:spPr>
          <a:xfrm>
            <a:off x="4758734" y="2418563"/>
            <a:ext cx="3385142" cy="2595166"/>
          </a:xfrm>
          <a:prstGeom prst="ellipse">
            <a:avLst/>
          </a:prstGeom>
          <a:noFill/>
          <a:ln w="28575">
            <a:solidFill>
              <a:srgbClr val="0D4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C5C4CA5-0771-F6EA-0275-BEABA2EE3B0F}"/>
              </a:ext>
            </a:extLst>
          </p:cNvPr>
          <p:cNvSpPr txBox="1">
            <a:spLocks/>
          </p:cNvSpPr>
          <p:nvPr/>
        </p:nvSpPr>
        <p:spPr>
          <a:xfrm>
            <a:off x="-21922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43210-4C9A-E021-00FE-6F0D0FB9D45F}"/>
              </a:ext>
            </a:extLst>
          </p:cNvPr>
          <p:cNvSpPr txBox="1"/>
          <p:nvPr/>
        </p:nvSpPr>
        <p:spPr>
          <a:xfrm>
            <a:off x="550972" y="527847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D4CAB"/>
                </a:solidFill>
                <a:latin typeface="Bahnschrift Condensed" panose="020B0502040204020203" pitchFamily="34" charset="0"/>
              </a:rPr>
              <a:t>Complete the sentence:</a:t>
            </a:r>
            <a:endParaRPr lang="en-US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F0B7595-D149-3967-03F9-47F56EF6E841}"/>
              </a:ext>
            </a:extLst>
          </p:cNvPr>
          <p:cNvSpPr txBox="1">
            <a:spLocks/>
          </p:cNvSpPr>
          <p:nvPr/>
        </p:nvSpPr>
        <p:spPr>
          <a:xfrm>
            <a:off x="536684" y="-597562"/>
            <a:ext cx="9222923" cy="3717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00" b="1" dirty="0">
                <a:latin typeface="Bahnschrift Condensed" panose="020B0502040204020203" pitchFamily="34" charset="0"/>
              </a:rPr>
              <a:t>Signs of unexplained…</a:t>
            </a: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DA8E-B865-E2F9-C421-0583EA5C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EEB5C0-5762-2404-7636-A10143C58331}"/>
              </a:ext>
            </a:extLst>
          </p:cNvPr>
          <p:cNvSpPr/>
          <p:nvPr/>
        </p:nvSpPr>
        <p:spPr>
          <a:xfrm>
            <a:off x="0" y="2900363"/>
            <a:ext cx="12192000" cy="2614612"/>
          </a:xfrm>
          <a:prstGeom prst="rect">
            <a:avLst/>
          </a:prstGeom>
          <a:solidFill>
            <a:srgbClr val="0D4CAB">
              <a:alpha val="166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66E01-9082-9027-F680-E799CF1F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81" y="4919926"/>
            <a:ext cx="9222923" cy="3717401"/>
          </a:xfrm>
        </p:spPr>
        <p:txBody>
          <a:bodyPr>
            <a:normAutofit/>
          </a:bodyPr>
          <a:lstStyle/>
          <a:p>
            <a:r>
              <a:rPr lang="en-GB" sz="4900" b="1" dirty="0">
                <a:latin typeface="Bahnschrift Condensed" panose="020B0502040204020203" pitchFamily="34" charset="0"/>
              </a:rPr>
              <a:t>could be a sign of child sexual exploitation.</a:t>
            </a:r>
            <a:br>
              <a:rPr lang="en-GB" b="1" dirty="0">
                <a:latin typeface="Bahnschrift Condensed" panose="020B0502040204020203" pitchFamily="34" charset="0"/>
              </a:rPr>
            </a:br>
            <a:br>
              <a:rPr lang="en-GB" b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</a:b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B6E863-30E3-DCE9-398B-B8CDEEF45BFC}"/>
              </a:ext>
            </a:extLst>
          </p:cNvPr>
          <p:cNvSpPr/>
          <p:nvPr/>
        </p:nvSpPr>
        <p:spPr>
          <a:xfrm>
            <a:off x="163370" y="3302270"/>
            <a:ext cx="3730502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late…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448CD730-3C7C-AE99-0332-142DCA32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92" y="389076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2B9F2A-2DF7-E4B4-A598-06BD10F26FAC}"/>
              </a:ext>
            </a:extLst>
          </p:cNvPr>
          <p:cNvSpPr txBox="1"/>
          <p:nvPr/>
        </p:nvSpPr>
        <p:spPr>
          <a:xfrm>
            <a:off x="7635099" y="530589"/>
            <a:ext cx="7045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Quicksand" pitchFamily="2" charset="77"/>
              </a:rPr>
              <a:t>Regularly getting…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0A673-4887-51B0-7C9E-14799F8980AE}"/>
              </a:ext>
            </a:extLst>
          </p:cNvPr>
          <p:cNvSpPr/>
          <p:nvPr/>
        </p:nvSpPr>
        <p:spPr>
          <a:xfrm>
            <a:off x="3811358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with unexplained gifts…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2E3D51-EF01-9F4B-0B26-0607DA121A3A}"/>
              </a:ext>
            </a:extLst>
          </p:cNvPr>
          <p:cNvSpPr/>
          <p:nvPr/>
        </p:nvSpPr>
        <p:spPr>
          <a:xfrm>
            <a:off x="8060609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drunk or high…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14E49DF-D3C6-5844-AD48-E3EC2909A944}"/>
              </a:ext>
            </a:extLst>
          </p:cNvPr>
          <p:cNvSpPr txBox="1">
            <a:spLocks/>
          </p:cNvSpPr>
          <p:nvPr/>
        </p:nvSpPr>
        <p:spPr>
          <a:xfrm>
            <a:off x="-21922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7098E-35AF-0479-F85F-CF66CBE08FE9}"/>
              </a:ext>
            </a:extLst>
          </p:cNvPr>
          <p:cNvSpPr txBox="1"/>
          <p:nvPr/>
        </p:nvSpPr>
        <p:spPr>
          <a:xfrm>
            <a:off x="550972" y="527847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D4CAB"/>
                </a:solidFill>
                <a:latin typeface="Bahnschrift Condensed" panose="020B0502040204020203" pitchFamily="34" charset="0"/>
              </a:rPr>
              <a:t>Complete the sentence:</a:t>
            </a:r>
            <a:endParaRPr lang="en-US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C071B3-A36E-DFF0-62B3-7E4E5B64F786}"/>
              </a:ext>
            </a:extLst>
          </p:cNvPr>
          <p:cNvSpPr txBox="1">
            <a:spLocks/>
          </p:cNvSpPr>
          <p:nvPr/>
        </p:nvSpPr>
        <p:spPr>
          <a:xfrm>
            <a:off x="536684" y="-40031"/>
            <a:ext cx="9222923" cy="3717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00" b="1" dirty="0">
                <a:latin typeface="Bahnschrift Condensed" panose="020B0502040204020203" pitchFamily="34" charset="0"/>
              </a:rPr>
              <a:t>Going missing for periods of time or regularly returning home…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E60C36-6411-2338-08FC-8130C7761123}"/>
              </a:ext>
            </a:extLst>
          </p:cNvPr>
          <p:cNvSpPr/>
          <p:nvPr/>
        </p:nvSpPr>
        <p:spPr>
          <a:xfrm>
            <a:off x="4056391" y="4361613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D4CAB"/>
                </a:solidFill>
                <a:latin typeface="Bahnschrift" panose="020B0502040204020203" pitchFamily="34" charset="0"/>
              </a:rPr>
              <a:t>all of the above…</a:t>
            </a:r>
            <a:endParaRPr lang="en-GB" sz="2800" b="1" dirty="0">
              <a:solidFill>
                <a:srgbClr val="0D4CAB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FA9BE4-20C6-5E8B-62A1-5F20EFC97FF3}"/>
              </a:ext>
            </a:extLst>
          </p:cNvPr>
          <p:cNvSpPr/>
          <p:nvPr/>
        </p:nvSpPr>
        <p:spPr>
          <a:xfrm rot="16200000">
            <a:off x="4660721" y="-673279"/>
            <a:ext cx="2870558" cy="12192000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75890-CE4F-BAE5-76F0-FE011B53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97" y="1432455"/>
            <a:ext cx="6312317" cy="1438104"/>
          </a:xfrm>
        </p:spPr>
        <p:txBody>
          <a:bodyPr>
            <a:noAutofit/>
          </a:bodyPr>
          <a:lstStyle/>
          <a:p>
            <a:r>
              <a:rPr lang="en-GB" sz="3200">
                <a:latin typeface="Quicksand" pitchFamily="2" charset="77"/>
              </a:rPr>
              <a:t>We’ll discuss what you should do if you spot the signs of child exploitation soon…</a:t>
            </a:r>
            <a:br>
              <a:rPr lang="en-GB" sz="3200">
                <a:latin typeface="Quicksand" pitchFamily="2" charset="77"/>
              </a:rPr>
            </a:br>
            <a:br>
              <a:rPr lang="en-GB" sz="3200">
                <a:latin typeface="Quicksand" pitchFamily="2" charset="77"/>
              </a:rPr>
            </a:br>
            <a:r>
              <a:rPr lang="en-GB" sz="3200">
                <a:latin typeface="Quicksand" pitchFamily="2" charset="77"/>
              </a:rPr>
              <a:t>but first we are going to look more closely at </a:t>
            </a:r>
            <a:r>
              <a:rPr lang="en-GB" sz="3200" b="1">
                <a:latin typeface="Quicksand" pitchFamily="2" charset="77"/>
              </a:rPr>
              <a:t>CCE</a:t>
            </a:r>
            <a:r>
              <a:rPr lang="en-GB" sz="3200">
                <a:latin typeface="Quicksand" pitchFamily="2" charset="77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D22AD-8BFC-FB58-ADA7-C5D78856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18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6F2B89-38AC-3A8D-7C67-B1F1CB66B363}"/>
              </a:ext>
            </a:extLst>
          </p:cNvPr>
          <p:cNvSpPr txBox="1">
            <a:spLocks/>
          </p:cNvSpPr>
          <p:nvPr/>
        </p:nvSpPr>
        <p:spPr>
          <a:xfrm>
            <a:off x="760287" y="4801393"/>
            <a:ext cx="11277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Quicksand" pitchFamily="2" charset="77"/>
              </a:rPr>
              <a:t>Can you remember </a:t>
            </a:r>
          </a:p>
          <a:p>
            <a:r>
              <a:rPr lang="en-GB" b="1">
                <a:solidFill>
                  <a:schemeClr val="bg1"/>
                </a:solidFill>
                <a:latin typeface="Quicksand" pitchFamily="2" charset="77"/>
              </a:rPr>
              <a:t>what CCE stands for?</a:t>
            </a:r>
          </a:p>
        </p:txBody>
      </p:sp>
      <p:pic>
        <p:nvPicPr>
          <p:cNvPr id="9" name="Picture 8" descr="A child sitting on a couch&#10;&#10;Description automatically generated">
            <a:extLst>
              <a:ext uri="{FF2B5EF4-FFF2-40B4-BE49-F238E27FC236}">
                <a16:creationId xmlns:a16="http://schemas.microsoft.com/office/drawing/2014/main" id="{BD7CE3DC-FCD2-B92E-3889-ED15DE48E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r="27822"/>
          <a:stretch/>
        </p:blipFill>
        <p:spPr>
          <a:xfrm>
            <a:off x="7371184" y="0"/>
            <a:ext cx="48208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0C56DC-4B2E-8F2E-CA94-508DAB66275B}"/>
              </a:ext>
            </a:extLst>
          </p:cNvPr>
          <p:cNvSpPr/>
          <p:nvPr/>
        </p:nvSpPr>
        <p:spPr>
          <a:xfrm>
            <a:off x="8482148" y="-24856"/>
            <a:ext cx="3709852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75" y="1083685"/>
            <a:ext cx="10515600" cy="1117446"/>
          </a:xfrm>
        </p:spPr>
        <p:txBody>
          <a:bodyPr>
            <a:noAutofit/>
          </a:bodyPr>
          <a:lstStyle/>
          <a:p>
            <a:r>
              <a:rPr lang="en-GB" sz="5400" b="1" dirty="0">
                <a:effectLst/>
                <a:latin typeface="Bahnschrift Condensed" panose="020B0502040204020203" pitchFamily="34" charset="0"/>
              </a:rPr>
              <a:t>Child Criminal</a:t>
            </a:r>
            <a:br>
              <a:rPr lang="en-GB" sz="5400" b="1" dirty="0">
                <a:effectLst/>
                <a:latin typeface="Bahnschrift Condensed" panose="020B0502040204020203" pitchFamily="34" charset="0"/>
              </a:rPr>
            </a:br>
            <a:r>
              <a:rPr lang="en-GB" sz="5400" b="1" dirty="0">
                <a:effectLst/>
                <a:latin typeface="Bahnschrift Condensed" panose="020B0502040204020203" pitchFamily="34" charset="0"/>
              </a:rPr>
              <a:t>Exploitation</a:t>
            </a:r>
            <a:endParaRPr lang="en-GB" sz="54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03650-354B-438B-AA21-55905DC9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86" y="2601141"/>
            <a:ext cx="3972642" cy="37333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CCE is a growing issue, and it is a problem in the Humber area.</a:t>
            </a:r>
          </a:p>
          <a:p>
            <a:endParaRPr lang="en-US" sz="14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Children are targeted by gangs to carry drugs, weapons, steal, and do other things that may help the gang.</a:t>
            </a:r>
          </a:p>
          <a:p>
            <a:pPr marL="0" indent="0">
              <a:buNone/>
            </a:pPr>
            <a:endParaRPr lang="en-US" sz="24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5C700-186F-1AD5-4DF6-C2CA96237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129" y="658906"/>
            <a:ext cx="6673023" cy="5709277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FECFFB7-C9DD-957A-92B6-81C668326D64}"/>
              </a:ext>
            </a:extLst>
          </p:cNvPr>
          <p:cNvSpPr txBox="1">
            <a:spLocks/>
          </p:cNvSpPr>
          <p:nvPr/>
        </p:nvSpPr>
        <p:spPr>
          <a:xfrm>
            <a:off x="4722066" y="1302042"/>
            <a:ext cx="6991627" cy="782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“What is Child Criminal Exploitation?”</a:t>
            </a:r>
            <a:endParaRPr lang="en-GB" sz="1200" b="1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5BE0B-8A52-8468-394A-F57B2DE5F2BE}"/>
              </a:ext>
            </a:extLst>
          </p:cNvPr>
          <p:cNvSpPr txBox="1"/>
          <p:nvPr/>
        </p:nvSpPr>
        <p:spPr>
          <a:xfrm>
            <a:off x="733727" y="5559736"/>
            <a:ext cx="3296437" cy="53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05F17-D012-D270-2CCE-9096F6D6AF8C}"/>
              </a:ext>
            </a:extLst>
          </p:cNvPr>
          <p:cNvSpPr txBox="1"/>
          <p:nvPr/>
        </p:nvSpPr>
        <p:spPr>
          <a:xfrm>
            <a:off x="1389701" y="5845519"/>
            <a:ext cx="2846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0D4CAB"/>
                </a:solidFill>
                <a:latin typeface="Quicksand" panose="00000500000000000000" pitchFamily="2" charset="0"/>
                <a:hlinkClick r:id="rId4"/>
              </a:rPr>
              <a:t>What is child criminal exploitation</a:t>
            </a:r>
            <a:endParaRPr lang="en-GB" sz="1000" b="1" dirty="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8AF742C-0C2F-A829-C754-5EB925FB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04443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8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9BE09E-C892-2AF9-FDAC-9F713351594F}"/>
              </a:ext>
            </a:extLst>
          </p:cNvPr>
          <p:cNvSpPr/>
          <p:nvPr/>
        </p:nvSpPr>
        <p:spPr>
          <a:xfrm>
            <a:off x="0" y="0"/>
            <a:ext cx="3921071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1CBDD-4C82-1CA0-279B-62B8BB67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38" y="27786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  <a:t>Learning </a:t>
            </a:r>
            <a:b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AD61-087C-78B7-D131-EA25E3F1E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619" y="4104209"/>
            <a:ext cx="7499555" cy="208761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What grooming is and tactics used.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How child sexual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How child criminal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How to reduce risk and get help.</a:t>
            </a:r>
            <a:endParaRPr lang="en-GB" sz="3000">
              <a:latin typeface="Quicksand" pitchFamily="2" charset="77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7CD4B-31E1-8C39-F9EB-EF93118B0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441" y="165666"/>
            <a:ext cx="7062921" cy="35057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15B44-BA85-8CE7-4FB5-AEFE4BE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1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3755-B7A4-E821-128A-5EF945F3F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6491F-9672-0437-7755-E95E0612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20</a:t>
            </a:fld>
            <a:r>
              <a:rPr lang="en-GB"/>
              <a:t> of 50</a:t>
            </a:r>
          </a:p>
        </p:txBody>
      </p:sp>
      <p:pic>
        <p:nvPicPr>
          <p:cNvPr id="8" name="Online Media 7" title="NIOC child exploitation-">
            <a:hlinkClick r:id="" action="ppaction://media"/>
            <a:extLst>
              <a:ext uri="{FF2B5EF4-FFF2-40B4-BE49-F238E27FC236}">
                <a16:creationId xmlns:a16="http://schemas.microsoft.com/office/drawing/2014/main" id="{092C41DD-C7E5-D7C0-341C-37AC27293F5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3280"/>
            <a:ext cx="12192000" cy="68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55491-F78F-5099-0C9B-AD287701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1BCF5DA4-608C-1431-7891-5D0D0DFEF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09" y="573918"/>
            <a:ext cx="5535543" cy="47360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DB1FF-AF75-F34D-22B3-5029989B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48" y="1832123"/>
            <a:ext cx="4874551" cy="3254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We are now going to watch a short </a:t>
            </a:r>
          </a:p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film from the Circle North series.</a:t>
            </a:r>
          </a:p>
          <a:p>
            <a:pPr marL="0" indent="0">
              <a:buNone/>
            </a:pPr>
            <a:endParaRPr lang="en-GB" sz="2000" dirty="0"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The film features actors but is </a:t>
            </a:r>
            <a:r>
              <a:rPr lang="en-GB" sz="2000" b="1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based on a true story</a:t>
            </a:r>
            <a:r>
              <a:rPr lang="en-GB" sz="20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.</a:t>
            </a:r>
          </a:p>
          <a:p>
            <a:pPr marL="0" indent="0">
              <a:buNone/>
            </a:pPr>
            <a:endParaRPr lang="en-GB" sz="2000" dirty="0"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              </a:t>
            </a:r>
            <a:r>
              <a:rPr lang="en-GB" sz="2000" b="1" dirty="0">
                <a:latin typeface="Quicksand" pitchFamily="2" charset="77"/>
                <a:cs typeface="Poppins" pitchFamily="2" charset="77"/>
              </a:rPr>
              <a:t>  Keep an eye out for signs of     </a:t>
            </a:r>
            <a:br>
              <a:rPr lang="en-GB" sz="2000" b="1" dirty="0">
                <a:latin typeface="Quicksand" pitchFamily="2" charset="77"/>
                <a:cs typeface="Poppins" pitchFamily="2" charset="77"/>
              </a:rPr>
            </a:br>
            <a:r>
              <a:rPr lang="en-GB" sz="2000" b="1" dirty="0">
                <a:latin typeface="Quicksand" pitchFamily="2" charset="77"/>
                <a:cs typeface="Poppins" pitchFamily="2" charset="77"/>
              </a:rPr>
              <a:t>                grooming and exploitation.</a:t>
            </a: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A91CC0B-86C9-A6F0-EE41-498C18CA2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08" y="1828808"/>
            <a:ext cx="2079041" cy="13255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00E44A-DB7B-DB5B-8707-980A975A0EE6}"/>
              </a:ext>
            </a:extLst>
          </p:cNvPr>
          <p:cNvSpPr txBox="1">
            <a:spLocks/>
          </p:cNvSpPr>
          <p:nvPr/>
        </p:nvSpPr>
        <p:spPr>
          <a:xfrm>
            <a:off x="611848" y="406684"/>
            <a:ext cx="10515600" cy="1633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kern="100" dirty="0"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Exploited</a:t>
            </a:r>
            <a:endParaRPr lang="en-GB" sz="5400" b="1" dirty="0">
              <a:latin typeface="Bahnschrift Condensed" panose="020B0502040204020203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BD03EA-B298-0304-86E0-BA2CD329F290}"/>
              </a:ext>
            </a:extLst>
          </p:cNvPr>
          <p:cNvSpPr/>
          <p:nvPr/>
        </p:nvSpPr>
        <p:spPr>
          <a:xfrm>
            <a:off x="611848" y="5738394"/>
            <a:ext cx="2876224" cy="71292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9F459-8446-88DB-CF1C-E73831C9FE81}"/>
              </a:ext>
            </a:extLst>
          </p:cNvPr>
          <p:cNvSpPr txBox="1"/>
          <p:nvPr/>
        </p:nvSpPr>
        <p:spPr>
          <a:xfrm>
            <a:off x="611848" y="5909180"/>
            <a:ext cx="287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Trigger warning!</a:t>
            </a:r>
          </a:p>
          <a:p>
            <a:pPr marL="0" indent="0" algn="ctr">
              <a:buNone/>
            </a:pPr>
            <a:endParaRPr lang="en-US" sz="1800" b="1">
              <a:solidFill>
                <a:schemeClr val="bg1"/>
              </a:solidFill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FAAC37-0DFD-2D5A-32D3-7C640AC7E7DB}"/>
              </a:ext>
            </a:extLst>
          </p:cNvPr>
          <p:cNvSpPr txBox="1"/>
          <p:nvPr/>
        </p:nvSpPr>
        <p:spPr>
          <a:xfrm>
            <a:off x="3301310" y="5923849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b="1" dirty="0">
                <a:latin typeface="Quicksand" pitchFamily="2" charset="77"/>
                <a:cs typeface="Poppins" pitchFamily="2" charset="77"/>
              </a:rPr>
              <a:t>This film features scenes of violence.</a:t>
            </a:r>
          </a:p>
          <a:p>
            <a:pPr marL="0" indent="0" algn="ctr">
              <a:buNone/>
            </a:pPr>
            <a:endParaRPr lang="en-US" b="1" dirty="0">
              <a:latin typeface="Quicksand" pitchFamily="2" charset="77"/>
              <a:cs typeface="Poppins" pitchFamily="2" charset="77"/>
            </a:endParaRPr>
          </a:p>
        </p:txBody>
      </p:sp>
      <p:pic>
        <p:nvPicPr>
          <p:cNvPr id="2050" name="Picture 2" descr="241,800+ Eye Icon Stock Illustrations, Royalty-Free Vector ...">
            <a:extLst>
              <a:ext uri="{FF2B5EF4-FFF2-40B4-BE49-F238E27FC236}">
                <a16:creationId xmlns:a16="http://schemas.microsoft.com/office/drawing/2014/main" id="{8DD45BA5-EF8E-3C53-7922-DCEC16084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28453" r="14748" b="29956"/>
          <a:stretch/>
        </p:blipFill>
        <p:spPr bwMode="auto">
          <a:xfrm>
            <a:off x="680961" y="4123581"/>
            <a:ext cx="847239" cy="5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AB416F-6970-8BF5-89BB-7EAAF0F899FD}"/>
              </a:ext>
            </a:extLst>
          </p:cNvPr>
          <p:cNvSpPr/>
          <p:nvPr/>
        </p:nvSpPr>
        <p:spPr>
          <a:xfrm>
            <a:off x="611848" y="5733556"/>
            <a:ext cx="10966704" cy="712923"/>
          </a:xfrm>
          <a:prstGeom prst="roundRect">
            <a:avLst/>
          </a:prstGeom>
          <a:noFill/>
          <a:ln>
            <a:solidFill>
              <a:srgbClr val="0D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39899-A237-F8BD-1A44-3F43C11AEC78}"/>
              </a:ext>
            </a:extLst>
          </p:cNvPr>
          <p:cNvSpPr txBox="1"/>
          <p:nvPr/>
        </p:nvSpPr>
        <p:spPr>
          <a:xfrm>
            <a:off x="3909624" y="5134254"/>
            <a:ext cx="22834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D4CAB"/>
                </a:solidFill>
                <a:latin typeface="Quicksand" panose="00000500000000000000" pitchFamily="2" charset="0"/>
                <a:hlinkClick r:id="rId5"/>
              </a:rPr>
              <a:t>Exploited</a:t>
            </a:r>
            <a:endParaRPr lang="en-GB" sz="1000" dirty="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BDFDE-DDB2-71C4-6FA3-8431A024922B}"/>
              </a:ext>
            </a:extLst>
          </p:cNvPr>
          <p:cNvSpPr txBox="1"/>
          <p:nvPr/>
        </p:nvSpPr>
        <p:spPr>
          <a:xfrm>
            <a:off x="568984" y="5131836"/>
            <a:ext cx="36687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000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84C7BBC-52E8-E7F6-473C-8EADD7C4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2295" y="14073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1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CA1F-1C07-4DBD-034D-2F03D38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22</a:t>
            </a:fld>
            <a:r>
              <a:rPr lang="en-GB"/>
              <a:t> of 50</a:t>
            </a:r>
          </a:p>
        </p:txBody>
      </p:sp>
      <p:pic>
        <p:nvPicPr>
          <p:cNvPr id="9" name="Online Media 8" title="Exploited-">
            <a:hlinkClick r:id="" action="ppaction://media"/>
            <a:extLst>
              <a:ext uri="{FF2B5EF4-FFF2-40B4-BE49-F238E27FC236}">
                <a16:creationId xmlns:a16="http://schemas.microsoft.com/office/drawing/2014/main" id="{61C52F03-41B2-E93B-246C-2104DEFB58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9CB9CA6C-7C69-E6B5-ACED-7BF17075B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7116" b="27116"/>
          <a:stretch/>
        </p:blipFill>
        <p:spPr>
          <a:xfrm>
            <a:off x="-32174" y="-14667"/>
            <a:ext cx="10434395" cy="2836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62" y="2493303"/>
            <a:ext cx="9377363" cy="4495997"/>
          </a:xfrm>
        </p:spPr>
        <p:txBody>
          <a:bodyPr>
            <a:noAutofit/>
          </a:bodyPr>
          <a:lstStyle/>
          <a:p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r>
              <a:rPr lang="en-GB" sz="2400" i="0" dirty="0">
                <a:effectLst/>
                <a:latin typeface="Quicksand" pitchFamily="2" charset="77"/>
              </a:rPr>
              <a:t>1. Is what happened to Ethan his fault? Did he have other choices?</a:t>
            </a:r>
            <a:br>
              <a:rPr lang="en-GB" sz="2400" i="0" dirty="0">
                <a:effectLst/>
                <a:latin typeface="Quicksand" pitchFamily="2" charset="77"/>
              </a:rPr>
            </a:br>
            <a:br>
              <a:rPr lang="en-GB" sz="2400" dirty="0">
                <a:latin typeface="Quicksand" pitchFamily="2" charset="77"/>
              </a:rPr>
            </a:br>
            <a:r>
              <a:rPr lang="en-GB" sz="2400" dirty="0">
                <a:latin typeface="Quicksand" pitchFamily="2" charset="77"/>
              </a:rPr>
              <a:t>2. How was Ethan controlled by the group?</a:t>
            </a:r>
            <a:br>
              <a:rPr lang="en-GB" sz="2400" dirty="0">
                <a:latin typeface="Quicksand" pitchFamily="2" charset="77"/>
              </a:rPr>
            </a:br>
            <a:br>
              <a:rPr lang="en-GB" sz="2400" dirty="0">
                <a:latin typeface="Quicksand" pitchFamily="2" charset="77"/>
              </a:rPr>
            </a:br>
            <a:r>
              <a:rPr lang="en-GB" sz="2400" dirty="0">
                <a:latin typeface="Quicksand" pitchFamily="2" charset="77"/>
              </a:rPr>
              <a:t>3. Why was Ethan vulnerable and at risk of being groomed?</a:t>
            </a:r>
            <a:br>
              <a:rPr lang="en-GB" sz="2400" b="1" i="0" dirty="0">
                <a:effectLst/>
                <a:latin typeface="Quicksand" pitchFamily="2" charset="77"/>
              </a:rPr>
            </a:br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endParaRPr lang="en-GB" sz="2400" dirty="0">
              <a:latin typeface="GABODRIVE-CONDENSEDBOLD" panose="02000506060000020004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69E8FD-8A52-7739-45AB-B4E7957C2643}"/>
              </a:ext>
            </a:extLst>
          </p:cNvPr>
          <p:cNvSpPr txBox="1">
            <a:spLocks/>
          </p:cNvSpPr>
          <p:nvPr/>
        </p:nvSpPr>
        <p:spPr>
          <a:xfrm>
            <a:off x="565162" y="12128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In pairs / small groups / call it out</a:t>
            </a: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40D699-8154-F34C-F538-12959D1F79F4}"/>
              </a:ext>
            </a:extLst>
          </p:cNvPr>
          <p:cNvSpPr/>
          <p:nvPr/>
        </p:nvSpPr>
        <p:spPr>
          <a:xfrm>
            <a:off x="10402221" y="0"/>
            <a:ext cx="1789780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2DDBC3-C300-FDE4-977B-CFDAD00777A5}"/>
              </a:ext>
            </a:extLst>
          </p:cNvPr>
          <p:cNvSpPr/>
          <p:nvPr/>
        </p:nvSpPr>
        <p:spPr>
          <a:xfrm>
            <a:off x="10892707" y="540631"/>
            <a:ext cx="840981" cy="8409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lock Vector Icons free download in SVG, PNG Format">
            <a:extLst>
              <a:ext uri="{FF2B5EF4-FFF2-40B4-BE49-F238E27FC236}">
                <a16:creationId xmlns:a16="http://schemas.microsoft.com/office/drawing/2014/main" id="{527A8BC9-D053-BE8D-EB62-268FC6A96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209" y="551697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551FEA0-A4F2-3B60-432B-C026FD13AB8C}"/>
              </a:ext>
            </a:extLst>
          </p:cNvPr>
          <p:cNvSpPr/>
          <p:nvPr/>
        </p:nvSpPr>
        <p:spPr>
          <a:xfrm>
            <a:off x="9660668" y="4558983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BDB5D-2D24-712B-E79F-09BFE0445A43}"/>
              </a:ext>
            </a:extLst>
          </p:cNvPr>
          <p:cNvSpPr txBox="1"/>
          <p:nvPr/>
        </p:nvSpPr>
        <p:spPr>
          <a:xfrm>
            <a:off x="9659304" y="5000539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Hints on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the next slides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E43F14F-D23C-6F7B-D0FB-D907D0D0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17803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0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83634-19FB-68EB-3C8D-EA13B6F05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61"/>
            <a:ext cx="658457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Quicksand" pitchFamily="2" charset="77"/>
              </a:rPr>
              <a:t>Once a child or young person is groomed for child criminal exploitation, their choices are taken away.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latin typeface="Quicksand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Quicksand" pitchFamily="2" charset="77"/>
              </a:rPr>
              <a:t>Groomers can be clever, and it is not always easy, though you must try to avoid getting involved in the first place.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latin typeface="Quicksand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4000" b="1" dirty="0">
                <a:latin typeface="Bahnschrift Condensed" panose="020B0502040204020203" pitchFamily="34" charset="0"/>
              </a:rPr>
              <a:t>Losing control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Quicksand" pitchFamily="2" charset="77"/>
              </a:rPr>
              <a:t>Victims can be controlled by a sense that they are not being exploited, fear, debt, or threats to people and pets they care about.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1A158-7466-A674-44B8-831FFBB5980E}"/>
              </a:ext>
            </a:extLst>
          </p:cNvPr>
          <p:cNvSpPr txBox="1">
            <a:spLocks/>
          </p:cNvSpPr>
          <p:nvPr/>
        </p:nvSpPr>
        <p:spPr>
          <a:xfrm>
            <a:off x="838200" y="7152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b="1">
                <a:latin typeface="Bahnschrift Condensed" panose="020B0502040204020203" pitchFamily="34" charset="0"/>
              </a:rPr>
              <a:t>Did Ethan have choices?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26AF79-3BCB-2CF8-7079-EB3D3A8741DA}"/>
              </a:ext>
            </a:extLst>
          </p:cNvPr>
          <p:cNvSpPr/>
          <p:nvPr/>
        </p:nvSpPr>
        <p:spPr>
          <a:xfrm>
            <a:off x="8482148" y="-24856"/>
            <a:ext cx="3709852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men standing around a person with a knife&#10;&#10;Description automatically generated">
            <a:extLst>
              <a:ext uri="{FF2B5EF4-FFF2-40B4-BE49-F238E27FC236}">
                <a16:creationId xmlns:a16="http://schemas.microsoft.com/office/drawing/2014/main" id="{CB9CADD3-758D-7668-73B4-290FE768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r="12244"/>
          <a:stretch/>
        </p:blipFill>
        <p:spPr>
          <a:xfrm>
            <a:off x="7931605" y="733252"/>
            <a:ext cx="3727150" cy="5461717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2A7627C-2C66-051F-D9FA-5842D26B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9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B27DC7-5FB0-5F08-92A4-AA378404607E}"/>
              </a:ext>
            </a:extLst>
          </p:cNvPr>
          <p:cNvSpPr/>
          <p:nvPr/>
        </p:nvSpPr>
        <p:spPr>
          <a:xfrm>
            <a:off x="0" y="-12428"/>
            <a:ext cx="6790765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C19CD-D508-4919-0DFE-DAF078D3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48" y="2553476"/>
            <a:ext cx="5978881" cy="2783540"/>
          </a:xfrm>
        </p:spPr>
        <p:txBody>
          <a:bodyPr>
            <a:normAutofit fontScale="90000"/>
          </a:bodyPr>
          <a:lstStyle/>
          <a:p>
            <a:pPr fontAlgn="base"/>
            <a: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  <a:t>Ethan’s vulnerabilities </a:t>
            </a:r>
            <a:b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  <a:t>included:</a:t>
            </a:r>
            <a:b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br>
              <a:rPr lang="en-GB" b="1">
                <a:solidFill>
                  <a:schemeClr val="bg1"/>
                </a:solidFill>
                <a:latin typeface="Quicksand" pitchFamily="2" charset="77"/>
              </a:rPr>
            </a:br>
            <a:br>
              <a:rPr lang="en-GB">
                <a:solidFill>
                  <a:schemeClr val="bg1"/>
                </a:solidFill>
              </a:rPr>
            </a:b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40DD7-7233-2B44-1545-9B7300F227DA}"/>
              </a:ext>
            </a:extLst>
          </p:cNvPr>
          <p:cNvSpPr txBox="1"/>
          <p:nvPr/>
        </p:nvSpPr>
        <p:spPr>
          <a:xfrm>
            <a:off x="7419335" y="1867754"/>
            <a:ext cx="4542692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400" b="1" dirty="0">
                <a:solidFill>
                  <a:srgbClr val="0D4CAB"/>
                </a:solidFill>
                <a:latin typeface="Bahnschrift Condensed"/>
              </a:rPr>
              <a:t>SPENDING A LOT OF TIME ALONE OR NOT SUPERVISED.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18B7EA"/>
                </a:solidFill>
                <a:latin typeface="Bahnschrift Condensed"/>
              </a:rPr>
              <a:t>LOW CONFIDENCE AND SELF-ESTEEM.</a:t>
            </a:r>
          </a:p>
          <a:p>
            <a:pPr fontAlgn="base"/>
            <a:r>
              <a:rPr lang="en-US" sz="2400" b="1" dirty="0">
                <a:solidFill>
                  <a:srgbClr val="18B7EA"/>
                </a:solidFill>
                <a:latin typeface="Bahnschrift Condensed"/>
              </a:rPr>
              <a:t>NEURODIVERSITY.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0D4CAB"/>
                </a:solidFill>
                <a:latin typeface="Bahnschrift Condensed"/>
              </a:rPr>
              <a:t>PHYSICAL OR LEARNING DISABILITY.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18B7EA"/>
                </a:solidFill>
                <a:latin typeface="Bahnschrift Condensed"/>
              </a:rPr>
              <a:t>HAVE BEEN A VICTIM OF ABUSE BEFORE.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0D4CAB"/>
                </a:solidFill>
                <a:latin typeface="Bahnschrift Condensed"/>
                <a:ea typeface="Calibri"/>
                <a:cs typeface="Times New Roman"/>
              </a:rPr>
              <a:t>DON’T HAVE MUCH MONEY OR STATUS.</a:t>
            </a:r>
            <a:endParaRPr lang="en-GB" sz="2400" b="1" dirty="0">
              <a:solidFill>
                <a:srgbClr val="0D4CAB"/>
              </a:solidFill>
              <a:latin typeface="Bahnschrift Condensed"/>
              <a:ea typeface="Calibri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2BE92-71BD-0891-ED5D-DADCBC1BD4AE}"/>
              </a:ext>
            </a:extLst>
          </p:cNvPr>
          <p:cNvSpPr txBox="1"/>
          <p:nvPr/>
        </p:nvSpPr>
        <p:spPr>
          <a:xfrm>
            <a:off x="7419335" y="769129"/>
            <a:ext cx="4542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Bahnschrift Condensed" panose="020B0502040204020203" pitchFamily="34" charset="0"/>
              </a:rPr>
              <a:t>Anyone can be groomed, though other vulnerabilities include:</a:t>
            </a:r>
            <a:endParaRPr lang="en-US" sz="2400" b="1" dirty="0">
              <a:latin typeface="Bahnschrift 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9CA3E-20FD-8B42-7919-C8B8E243AFD3}"/>
              </a:ext>
            </a:extLst>
          </p:cNvPr>
          <p:cNvSpPr txBox="1"/>
          <p:nvPr/>
        </p:nvSpPr>
        <p:spPr>
          <a:xfrm>
            <a:off x="628570" y="4017477"/>
            <a:ext cx="70166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Quicksand" pitchFamily="2" charset="77"/>
              </a:rPr>
              <a:t>That he was</a:t>
            </a: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 young :</a:t>
            </a: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    &gt; most CCE victims are aged </a:t>
            </a:r>
            <a:r>
              <a:rPr lang="en-US">
                <a:solidFill>
                  <a:schemeClr val="bg1"/>
                </a:solidFill>
                <a:latin typeface="Quicksand" pitchFamily="2" charset="77"/>
              </a:rPr>
              <a:t>between</a:t>
            </a: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 12 and 17.</a:t>
            </a: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That he had fallen out with his friends.</a:t>
            </a: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That he might have been missing his dad.</a:t>
            </a:r>
            <a:br>
              <a:rPr lang="en-US" sz="3600">
                <a:solidFill>
                  <a:schemeClr val="bg1"/>
                </a:solidFill>
                <a:latin typeface="Quicksand" pitchFamily="2" charset="77"/>
              </a:rPr>
            </a:br>
            <a:br>
              <a:rPr lang="en-GB">
                <a:solidFill>
                  <a:schemeClr val="bg1"/>
                </a:solidFill>
              </a:rPr>
            </a:br>
            <a:endParaRPr lang="en-US"/>
          </a:p>
        </p:txBody>
      </p:sp>
      <p:pic>
        <p:nvPicPr>
          <p:cNvPr id="9" name="Picture 8" descr="A person wearing a tie and looking at his phone&#10;&#10;Description automatically generated">
            <a:extLst>
              <a:ext uri="{FF2B5EF4-FFF2-40B4-BE49-F238E27FC236}">
                <a16:creationId xmlns:a16="http://schemas.microsoft.com/office/drawing/2014/main" id="{48CDD611-EC2C-B2D5-FB30-4BC221507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9" b="58479"/>
          <a:stretch/>
        </p:blipFill>
        <p:spPr>
          <a:xfrm>
            <a:off x="0" y="-12428"/>
            <a:ext cx="6790765" cy="20468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E3449-A473-72F7-BC4D-6032D5E2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827" y="6387353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4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BDF64-9435-21A3-DF8B-B66936938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EC16-5A7D-9226-347E-25D0C92D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1FA85-DF54-6845-D029-10E59C7BDC3B}"/>
              </a:ext>
            </a:extLst>
          </p:cNvPr>
          <p:cNvSpPr txBox="1"/>
          <p:nvPr/>
        </p:nvSpPr>
        <p:spPr>
          <a:xfrm>
            <a:off x="838201" y="3777893"/>
            <a:ext cx="72654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Yes, as with child sexual exploitation it can happen anywhere.</a:t>
            </a:r>
          </a:p>
          <a:p>
            <a:pPr marL="0" indent="0">
              <a:buNone/>
            </a:pPr>
            <a:endParaRPr lang="en-US" b="1" dirty="0">
              <a:solidFill>
                <a:srgbClr val="0D4CAB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However, just because it can happen, does not mean it will.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Try to be aware and ask yourself questions, but try not to be scared of everyone you meet.</a:t>
            </a:r>
          </a:p>
          <a:p>
            <a:pPr marL="0" indent="0">
              <a:buNone/>
            </a:pPr>
            <a:endParaRPr lang="en-US" sz="18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Lessons like this help you to protect yourselves and your friends.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6ECEE-4FE8-5311-C64F-68CFF0F3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72598"/>
            <a:ext cx="7889184" cy="206724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8239E4-8CDF-8CFF-5457-1D28E7696F19}"/>
              </a:ext>
            </a:extLst>
          </p:cNvPr>
          <p:cNvSpPr/>
          <p:nvPr/>
        </p:nvSpPr>
        <p:spPr>
          <a:xfrm>
            <a:off x="738651" y="2265111"/>
            <a:ext cx="6732943" cy="1089153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132AFC-44CE-7634-1071-E75EF5820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6230" y="-700209"/>
            <a:ext cx="4721565" cy="75582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AE1B2E3-A0E1-DA77-31FA-52EB666D9EF8}"/>
              </a:ext>
            </a:extLst>
          </p:cNvPr>
          <p:cNvSpPr/>
          <p:nvPr/>
        </p:nvSpPr>
        <p:spPr>
          <a:xfrm>
            <a:off x="8774571" y="4600273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06FA62-1683-7318-ACCC-7C1A34BDE4F8}"/>
              </a:ext>
            </a:extLst>
          </p:cNvPr>
          <p:cNvSpPr txBox="1"/>
          <p:nvPr/>
        </p:nvSpPr>
        <p:spPr>
          <a:xfrm>
            <a:off x="8773207" y="5203193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Click for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9169F-8B5D-30CF-0CE9-7A256059F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13" y="2521516"/>
            <a:ext cx="7216522" cy="2392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Do you think that grooming and child criminal exploitation like this happens around here?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DF2A817-F9FD-9F3C-F897-9B5A1485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158423" y="6358659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7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7F401-5A6C-DC7C-9DEF-430365817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7946266-F574-9819-4505-1E8FE8212C2B}"/>
              </a:ext>
            </a:extLst>
          </p:cNvPr>
          <p:cNvSpPr txBox="1"/>
          <p:nvPr/>
        </p:nvSpPr>
        <p:spPr>
          <a:xfrm>
            <a:off x="7794885" y="5042622"/>
            <a:ext cx="1637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18B7EA"/>
                </a:solidFill>
                <a:latin typeface="Quicksand" pitchFamily="2" charset="77"/>
              </a:rPr>
              <a:t>TRUE</a:t>
            </a:r>
            <a:endParaRPr lang="en-GB" sz="2400" b="1">
              <a:solidFill>
                <a:srgbClr val="18B7EA"/>
              </a:solidFill>
              <a:latin typeface="Quicksand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89F6D7-672C-92DF-622C-4A173CB7CFE4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A blue and black circle&#10;&#10;Description automatically generated">
            <a:extLst>
              <a:ext uri="{FF2B5EF4-FFF2-40B4-BE49-F238E27FC236}">
                <a16:creationId xmlns:a16="http://schemas.microsoft.com/office/drawing/2014/main" id="{F74EACE8-8E51-BC0F-8A14-C1AF7F3E4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C3855993-B30D-44A0-0816-AAE37B5B3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69122E-B28C-6C5A-E7FA-AADD801E3C1B}"/>
              </a:ext>
            </a:extLst>
          </p:cNvPr>
          <p:cNvSpPr/>
          <p:nvPr/>
        </p:nvSpPr>
        <p:spPr>
          <a:xfrm>
            <a:off x="707922" y="2026819"/>
            <a:ext cx="7265427" cy="2376885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D53507D-D1C7-3D76-B10D-468007E92AA7}"/>
              </a:ext>
            </a:extLst>
          </p:cNvPr>
          <p:cNvSpPr txBox="1">
            <a:spLocks/>
          </p:cNvSpPr>
          <p:nvPr/>
        </p:nvSpPr>
        <p:spPr>
          <a:xfrm>
            <a:off x="1036211" y="2334523"/>
            <a:ext cx="6758674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“CCE is when someone manipulates a child into committing crimes for someone else's benefit.”</a:t>
            </a:r>
            <a:endParaRPr lang="en-US" sz="2400">
              <a:solidFill>
                <a:schemeClr val="bg1"/>
              </a:solidFill>
              <a:latin typeface="Quicksand" pitchFamily="2" charset="77"/>
            </a:endParaRPr>
          </a:p>
        </p:txBody>
      </p:sp>
      <p:pic>
        <p:nvPicPr>
          <p:cNvPr id="11" name="Graphic 10" descr="Badge Tick with solid fill">
            <a:extLst>
              <a:ext uri="{FF2B5EF4-FFF2-40B4-BE49-F238E27FC236}">
                <a16:creationId xmlns:a16="http://schemas.microsoft.com/office/drawing/2014/main" id="{3E727F48-FF3C-2686-FCF1-896B00CBA9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3221" y="4331161"/>
            <a:ext cx="1873598" cy="18735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AAC834-5322-617C-C945-D43F2812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47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FCDC-4666-6A11-6FF9-51ADB20E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0963962-72FE-B392-E86A-FF7B003D8C22}"/>
              </a:ext>
            </a:extLst>
          </p:cNvPr>
          <p:cNvSpPr txBox="1">
            <a:spLocks/>
          </p:cNvSpPr>
          <p:nvPr/>
        </p:nvSpPr>
        <p:spPr>
          <a:xfrm>
            <a:off x="5799098" y="4828349"/>
            <a:ext cx="5803289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Quicksand" pitchFamily="2" charset="77"/>
              </a:rPr>
              <a:t>A child is someone under the age of 18.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B699C-478B-CC10-1644-55AAA1CA88B0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A blue and black circle&#10;&#10;Description automatically generated">
            <a:extLst>
              <a:ext uri="{FF2B5EF4-FFF2-40B4-BE49-F238E27FC236}">
                <a16:creationId xmlns:a16="http://schemas.microsoft.com/office/drawing/2014/main" id="{A2964515-DEC2-B339-1476-EA25C6427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1FE2770-2F3A-571B-9EB9-EE6FD2B1728F}"/>
              </a:ext>
            </a:extLst>
          </p:cNvPr>
          <p:cNvSpPr/>
          <p:nvPr/>
        </p:nvSpPr>
        <p:spPr>
          <a:xfrm>
            <a:off x="707922" y="2026820"/>
            <a:ext cx="7265427" cy="189990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AAA024E-F6F8-9DD1-9D77-EB77B9B3C321}"/>
              </a:ext>
            </a:extLst>
          </p:cNvPr>
          <p:cNvSpPr txBox="1">
            <a:spLocks/>
          </p:cNvSpPr>
          <p:nvPr/>
        </p:nvSpPr>
        <p:spPr>
          <a:xfrm>
            <a:off x="1116782" y="2514696"/>
            <a:ext cx="6758674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“A child in the eyes of the law is someone under the age of 16.”</a:t>
            </a:r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BE284DBE-BDF2-21D7-25A4-57F17DAC2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B580-F6BA-BCB3-522A-9424DCF8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7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DB39-CAE2-807B-DEA5-94E11A0B8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CB175D2-16C6-EBEE-067F-1471BD0698DB}"/>
              </a:ext>
            </a:extLst>
          </p:cNvPr>
          <p:cNvSpPr txBox="1">
            <a:spLocks/>
          </p:cNvSpPr>
          <p:nvPr/>
        </p:nvSpPr>
        <p:spPr>
          <a:xfrm>
            <a:off x="5799098" y="4828349"/>
            <a:ext cx="5803289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Quicksand" pitchFamily="2" charset="77"/>
              </a:rPr>
              <a:t>Children from a diverse range of backgrounds are targeted.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D2EB57-E7A7-40D3-755D-72F86E010975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A blue and black circle&#10;&#10;Description automatically generated">
            <a:extLst>
              <a:ext uri="{FF2B5EF4-FFF2-40B4-BE49-F238E27FC236}">
                <a16:creationId xmlns:a16="http://schemas.microsoft.com/office/drawing/2014/main" id="{BA409BB8-AD82-A373-41E4-0E944EF73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404F961-6335-2338-894D-3E96C0FD47BC}"/>
              </a:ext>
            </a:extLst>
          </p:cNvPr>
          <p:cNvSpPr/>
          <p:nvPr/>
        </p:nvSpPr>
        <p:spPr>
          <a:xfrm>
            <a:off x="707923" y="2026820"/>
            <a:ext cx="7746529" cy="189990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651777B-DD6B-0553-BB47-9688D0785852}"/>
              </a:ext>
            </a:extLst>
          </p:cNvPr>
          <p:cNvSpPr txBox="1">
            <a:spLocks/>
          </p:cNvSpPr>
          <p:nvPr/>
        </p:nvSpPr>
        <p:spPr>
          <a:xfrm>
            <a:off x="1116782" y="2514696"/>
            <a:ext cx="7502562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“CCE only happens to young people living in areas that are less wealthy.”</a:t>
            </a:r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9C2E34CD-F06E-E743-7987-B81A39E2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6286E2-18C1-065F-434A-29E84996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3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65987-5918-DC50-AC1D-C72CA6B2A742}"/>
              </a:ext>
            </a:extLst>
          </p:cNvPr>
          <p:cNvSpPr/>
          <p:nvPr/>
        </p:nvSpPr>
        <p:spPr>
          <a:xfrm>
            <a:off x="0" y="0"/>
            <a:ext cx="8436250" cy="6868841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B796FE-FF41-B2C5-5A66-021772673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802" y="3465793"/>
            <a:ext cx="3272814" cy="32728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C7EC1D-C03B-A758-5E20-EA5C685E04C5}"/>
              </a:ext>
            </a:extLst>
          </p:cNvPr>
          <p:cNvSpPr txBox="1">
            <a:spLocks/>
          </p:cNvSpPr>
          <p:nvPr/>
        </p:nvSpPr>
        <p:spPr>
          <a:xfrm>
            <a:off x="681038" y="16968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chemeClr val="bg1"/>
                </a:solidFill>
                <a:latin typeface="Bahnschrift Condensed" panose="020B0502040204020203" pitchFamily="34" charset="0"/>
              </a:rPr>
              <a:t>Session Expectations </a:t>
            </a:r>
            <a:br>
              <a:rPr lang="en-GB" sz="5400">
                <a:solidFill>
                  <a:schemeClr val="bg1"/>
                </a:solidFill>
                <a:latin typeface="Uniform ExtCond 2" panose="02000000000000000000" pitchFamily="2" charset="77"/>
              </a:rPr>
            </a:br>
            <a:endParaRPr lang="en-GB" sz="5400">
              <a:solidFill>
                <a:schemeClr val="bg1"/>
              </a:solidFill>
              <a:latin typeface="Uniform ExtCond 2" panose="02000000000000000000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375A5E9-B0DF-3A26-3570-9C6664F1B9C5}"/>
              </a:ext>
            </a:extLst>
          </p:cNvPr>
          <p:cNvSpPr/>
          <p:nvPr/>
        </p:nvSpPr>
        <p:spPr>
          <a:xfrm>
            <a:off x="8901199" y="480447"/>
            <a:ext cx="2876224" cy="71292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FACE2-0C84-3D0B-8703-9B8105903102}"/>
              </a:ext>
            </a:extLst>
          </p:cNvPr>
          <p:cNvSpPr txBox="1"/>
          <p:nvPr/>
        </p:nvSpPr>
        <p:spPr>
          <a:xfrm>
            <a:off x="8901199" y="684859"/>
            <a:ext cx="287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Trigger warning!</a:t>
            </a:r>
          </a:p>
          <a:p>
            <a:pPr marL="0" indent="0" algn="ctr">
              <a:buNone/>
            </a:pPr>
            <a:endParaRPr lang="en-US" sz="1800" b="1">
              <a:solidFill>
                <a:schemeClr val="bg1"/>
              </a:solidFill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E9CD8-52B1-4AF5-B515-E9B3084B3C23}"/>
              </a:ext>
            </a:extLst>
          </p:cNvPr>
          <p:cNvSpPr txBox="1"/>
          <p:nvPr/>
        </p:nvSpPr>
        <p:spPr>
          <a:xfrm>
            <a:off x="8704843" y="1526801"/>
            <a:ext cx="32728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atin typeface="Quicksand" pitchFamily="2" charset="77"/>
                <a:cs typeface="Poppins" pitchFamily="2" charset="77"/>
              </a:rPr>
              <a:t>Content on </a:t>
            </a:r>
            <a:r>
              <a:rPr lang="en-US" sz="2000" b="1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online grooming, sexual assault and violence.</a:t>
            </a:r>
          </a:p>
          <a:p>
            <a:pPr marL="0" indent="0" algn="ctr">
              <a:buNone/>
            </a:pPr>
            <a:endParaRPr lang="en-GB" sz="2000" b="1">
              <a:latin typeface="Poppins" pitchFamily="2" charset="77"/>
              <a:cs typeface="Poppins" pitchFamily="2" charset="77"/>
            </a:endParaRPr>
          </a:p>
          <a:p>
            <a:pPr marL="0" indent="0" algn="ctr">
              <a:buNone/>
            </a:pPr>
            <a:r>
              <a:rPr lang="en-US" sz="2000">
                <a:latin typeface="Quicksand" pitchFamily="2" charset="77"/>
                <a:cs typeface="Poppins" pitchFamily="2" charset="77"/>
              </a:rPr>
              <a:t>If any content causes </a:t>
            </a:r>
          </a:p>
          <a:p>
            <a:pPr marL="0" indent="0" algn="ctr">
              <a:buNone/>
            </a:pPr>
            <a:r>
              <a:rPr lang="en-US" sz="2000">
                <a:latin typeface="Quicksand" pitchFamily="2" charset="77"/>
                <a:cs typeface="Poppins" pitchFamily="2" charset="77"/>
              </a:rPr>
              <a:t>distress, a safe place to </a:t>
            </a:r>
          </a:p>
          <a:p>
            <a:pPr marL="0" indent="0" algn="ctr">
              <a:buNone/>
            </a:pPr>
            <a:r>
              <a:rPr lang="en-US" sz="2000">
                <a:latin typeface="Quicksand" pitchFamily="2" charset="77"/>
                <a:cs typeface="Poppins" pitchFamily="2" charset="77"/>
              </a:rPr>
              <a:t>go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8C5AD-1FFC-816E-1F0C-BEAAA00AA887}"/>
              </a:ext>
            </a:extLst>
          </p:cNvPr>
          <p:cNvSpPr txBox="1">
            <a:spLocks/>
          </p:cNvSpPr>
          <p:nvPr/>
        </p:nvSpPr>
        <p:spPr>
          <a:xfrm>
            <a:off x="681038" y="2879186"/>
            <a:ext cx="7166726" cy="2087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No personal questions or comments.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Listen to each other.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Treat each other with respect, even if you disagree.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Engage with and try to enjoy the learning.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791A7-E20F-853A-8A65-E7AED681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54845-8867-14F4-EAE3-E3469032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88C802C-4107-88C3-8BB0-5924EFB264A1}"/>
              </a:ext>
            </a:extLst>
          </p:cNvPr>
          <p:cNvSpPr txBox="1">
            <a:spLocks/>
          </p:cNvSpPr>
          <p:nvPr/>
        </p:nvSpPr>
        <p:spPr>
          <a:xfrm>
            <a:off x="707923" y="4674972"/>
            <a:ext cx="6921602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D4CAB"/>
                </a:solidFill>
                <a:latin typeface="Quicksand" pitchFamily="2" charset="77"/>
              </a:rPr>
              <a:t>IT DEPENDS!</a:t>
            </a:r>
          </a:p>
          <a:p>
            <a:pPr marL="0" indent="0">
              <a:buNone/>
            </a:pPr>
            <a:r>
              <a:rPr lang="en-US" sz="2000" dirty="0">
                <a:latin typeface="Quicksand" pitchFamily="2" charset="77"/>
              </a:rPr>
              <a:t>Each case is dealt with individually; however, children who have been groomed are themselves victims of a crime.</a:t>
            </a:r>
            <a:endParaRPr lang="en-GB" sz="2000" dirty="0">
              <a:latin typeface="Quicksand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B59DF5-9FFD-E11B-5314-B6D08DA08E02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13AA693-2913-02BD-B8B1-1DA777BED29B}"/>
              </a:ext>
            </a:extLst>
          </p:cNvPr>
          <p:cNvSpPr/>
          <p:nvPr/>
        </p:nvSpPr>
        <p:spPr>
          <a:xfrm>
            <a:off x="707923" y="2026819"/>
            <a:ext cx="8025530" cy="2265263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2A9F7B3-84C7-B54D-6666-2A101F033F80}"/>
              </a:ext>
            </a:extLst>
          </p:cNvPr>
          <p:cNvSpPr txBox="1">
            <a:spLocks/>
          </p:cNvSpPr>
          <p:nvPr/>
        </p:nvSpPr>
        <p:spPr>
          <a:xfrm>
            <a:off x="1116781" y="2514696"/>
            <a:ext cx="7299431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“If a child commits a crime because they have been exploited, they are still criminals.”</a:t>
            </a:r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C25D4BB8-15F3-513C-AF24-52E29E516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2584B-213B-2AFF-E2E4-EF71A149A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4327" y="3307937"/>
            <a:ext cx="3576826" cy="3060246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0B1F823-384D-2FE8-F82A-C45F42B8025B}"/>
              </a:ext>
            </a:extLst>
          </p:cNvPr>
          <p:cNvSpPr txBox="1">
            <a:spLocks/>
          </p:cNvSpPr>
          <p:nvPr/>
        </p:nvSpPr>
        <p:spPr>
          <a:xfrm>
            <a:off x="7931044" y="3554670"/>
            <a:ext cx="3747606" cy="419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700" b="1">
                <a:solidFill>
                  <a:srgbClr val="0D4CAB"/>
                </a:solidFill>
                <a:latin typeface="Quicksand" pitchFamily="2" charset="77"/>
              </a:rPr>
              <a:t>“Signs of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700" b="1">
                <a:solidFill>
                  <a:srgbClr val="0D4CAB"/>
                </a:solidFill>
                <a:latin typeface="Quicksand" pitchFamily="2" charset="77"/>
              </a:rPr>
              <a:t>Child Exploitation?”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5623B2-B549-79A1-9CC9-4CF48ECC96B9}"/>
              </a:ext>
            </a:extLst>
          </p:cNvPr>
          <p:cNvSpPr txBox="1"/>
          <p:nvPr/>
        </p:nvSpPr>
        <p:spPr>
          <a:xfrm>
            <a:off x="7805200" y="2801314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8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0BFA5-1A6C-2EFB-BD39-84FB65047509}"/>
              </a:ext>
            </a:extLst>
          </p:cNvPr>
          <p:cNvSpPr txBox="1"/>
          <p:nvPr/>
        </p:nvSpPr>
        <p:spPr>
          <a:xfrm>
            <a:off x="4462186" y="5986063"/>
            <a:ext cx="79080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D4CAB"/>
                </a:solidFill>
                <a:latin typeface="Quicksand" panose="00000500000000000000" pitchFamily="2" charset="0"/>
                <a:hlinkClick r:id="rId5"/>
              </a:rPr>
              <a:t>Signs of exploitation</a:t>
            </a:r>
            <a:endParaRPr lang="en-GB" sz="1000" dirty="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C9D5C-49C7-6920-D4DE-B9AF6AE1CA53}"/>
              </a:ext>
            </a:extLst>
          </p:cNvPr>
          <p:cNvSpPr txBox="1"/>
          <p:nvPr/>
        </p:nvSpPr>
        <p:spPr>
          <a:xfrm>
            <a:off x="661219" y="6003058"/>
            <a:ext cx="37234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000" dirty="0">
              <a:latin typeface="Quicksand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AD45C-9DDF-391B-5ACA-86578CFB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2496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7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6B79E-AAF8-0A7F-E6B0-A82B35969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4A4AA-9840-0EA9-7981-511979F7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31</a:t>
            </a:fld>
            <a:r>
              <a:rPr lang="en-GB"/>
              <a:t> of 50</a:t>
            </a:r>
          </a:p>
        </p:txBody>
      </p:sp>
      <p:pic>
        <p:nvPicPr>
          <p:cNvPr id="8" name="Online Media 7" title="SIgns of exploi">
            <a:hlinkClick r:id="" action="ppaction://media"/>
            <a:extLst>
              <a:ext uri="{FF2B5EF4-FFF2-40B4-BE49-F238E27FC236}">
                <a16:creationId xmlns:a16="http://schemas.microsoft.com/office/drawing/2014/main" id="{BFC993CC-C165-7E7E-04CF-62C4F01DD1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A3767-9D29-A475-2326-F35A521DF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6DC21E-DA2A-E78D-203D-D3156D94F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4" b="37280"/>
          <a:stretch/>
        </p:blipFill>
        <p:spPr>
          <a:xfrm>
            <a:off x="0" y="0"/>
            <a:ext cx="12192000" cy="1440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1272A-7667-C0A6-B5E9-DADB4098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83" y="1276263"/>
            <a:ext cx="9621630" cy="2567948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Bahnschrift Condensed" panose="020B0502040204020203" pitchFamily="34" charset="0"/>
              </a:rPr>
              <a:t>So, what can you do if someone is at risk of grooming or child exploitation?</a:t>
            </a:r>
            <a:endParaRPr lang="en-GB" sz="48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445CD-1935-2058-0B5F-AAC06CF7B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83" y="3100387"/>
            <a:ext cx="63373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When someone has been groomed and exploited it can be hard to understand what is going on. </a:t>
            </a:r>
          </a:p>
          <a:p>
            <a:pPr marL="0" indent="0">
              <a:buNone/>
            </a:pPr>
            <a:endParaRPr lang="en-US" sz="16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Often victims do not see themselves as being exploited and might be defensive.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CE952-A566-5B57-9BA9-66547AC68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331" y="2756970"/>
            <a:ext cx="4662686" cy="4392385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B4F4766-C9BC-66A0-CB97-295DD679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05217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55635-C8A0-7957-67E2-77E9C7F7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5E28AB-118F-7F82-4A66-E6B4394FDD80}"/>
              </a:ext>
            </a:extLst>
          </p:cNvPr>
          <p:cNvSpPr txBox="1">
            <a:spLocks/>
          </p:cNvSpPr>
          <p:nvPr/>
        </p:nvSpPr>
        <p:spPr>
          <a:xfrm>
            <a:off x="7024245" y="242593"/>
            <a:ext cx="5890428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>
                <a:latin typeface="Bahnschrift Condensed" panose="020B0502040204020203" pitchFamily="34" charset="0"/>
              </a:rPr>
              <a:t>Persuasion activity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16DD94-3EB6-2CE3-0642-70DE5363215A}"/>
              </a:ext>
            </a:extLst>
          </p:cNvPr>
          <p:cNvSpPr txBox="1">
            <a:spLocks/>
          </p:cNvSpPr>
          <p:nvPr/>
        </p:nvSpPr>
        <p:spPr>
          <a:xfrm>
            <a:off x="6096000" y="1814513"/>
            <a:ext cx="5715000" cy="4521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Split into pairs or small groups.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Quicksand" pitchFamily="2" charset="77"/>
                <a:cs typeface="Poppins" pitchFamily="2" charset="77"/>
              </a:rPr>
              <a:t>In your groups, decide which one of you is playing the part of someone who is being groomed.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Quicksand" pitchFamily="2" charset="77"/>
                <a:cs typeface="Poppins" pitchFamily="2" charset="77"/>
              </a:rPr>
              <a:t>The challenge for the others is to try to convince them not to trust the groomer and stay safe.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Quicksand" pitchFamily="2" charset="77"/>
                <a:cs typeface="Poppins" pitchFamily="2" charset="77"/>
              </a:rPr>
              <a:t>Consider what points you will make to help them understand, without making them feel like they’ve made mistakes, or that the situation is their fault.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18B7EA"/>
                </a:solidFill>
                <a:latin typeface="Quicksand" pitchFamily="2" charset="77"/>
                <a:cs typeface="Poppins" pitchFamily="2" charset="77"/>
              </a:rPr>
              <a:t>Good luck!</a:t>
            </a:r>
          </a:p>
          <a:p>
            <a:pPr marL="0" indent="0">
              <a:buNone/>
            </a:pPr>
            <a:r>
              <a:rPr lang="en-US" sz="1800" b="1" dirty="0">
                <a:latin typeface="Quicksand" pitchFamily="2" charset="77"/>
                <a:cs typeface="Poppins" pitchFamily="2" charset="77"/>
              </a:rPr>
              <a:t>		</a:t>
            </a:r>
          </a:p>
        </p:txBody>
      </p:sp>
      <p:pic>
        <p:nvPicPr>
          <p:cNvPr id="10" name="Picture 2" descr="Clock Vector Icons free download in SVG, PNG Format">
            <a:extLst>
              <a:ext uri="{FF2B5EF4-FFF2-40B4-BE49-F238E27FC236}">
                <a16:creationId xmlns:a16="http://schemas.microsoft.com/office/drawing/2014/main" id="{63720F72-5EA0-E28D-DCEE-8D348374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21453"/>
            <a:ext cx="806245" cy="8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2D9979-E808-F87C-8DBD-5E1457209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12561"/>
          <a:stretch/>
        </p:blipFill>
        <p:spPr>
          <a:xfrm>
            <a:off x="0" y="0"/>
            <a:ext cx="5542383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2B90D-4E12-A0DA-FE3F-1E156458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8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801401-807B-5CF3-92B4-F49A07FE8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r="13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C65A55-5DD5-508E-58DF-40EE05EAC4AF}"/>
              </a:ext>
            </a:extLst>
          </p:cNvPr>
          <p:cNvSpPr/>
          <p:nvPr/>
        </p:nvSpPr>
        <p:spPr>
          <a:xfrm>
            <a:off x="837773" y="4047850"/>
            <a:ext cx="10683978" cy="2171975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uestion mark on a piece of paper&#10;&#10;Description automatically generated">
            <a:extLst>
              <a:ext uri="{FF2B5EF4-FFF2-40B4-BE49-F238E27FC236}">
                <a16:creationId xmlns:a16="http://schemas.microsoft.com/office/drawing/2014/main" id="{8550EE21-474C-709D-69AF-5E2B5EA1D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143605"/>
            <a:ext cx="7338042" cy="37606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DCB4C-3769-4E6D-882A-E06411AF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9936" y="1253331"/>
            <a:ext cx="354386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Because groomers and abusers know what they are doing, it can be hard for victims to see past the lies and manipulation.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86D88F-D439-4467-CAA8-81C69C4FA650}"/>
              </a:ext>
            </a:extLst>
          </p:cNvPr>
          <p:cNvSpPr txBox="1">
            <a:spLocks/>
          </p:cNvSpPr>
          <p:nvPr/>
        </p:nvSpPr>
        <p:spPr>
          <a:xfrm>
            <a:off x="1089913" y="3714971"/>
            <a:ext cx="9353010" cy="1476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Quicksand" pitchFamily="2" charset="77"/>
              </a:rPr>
              <a:t>So, what can you do?</a:t>
            </a:r>
            <a:endParaRPr lang="en-GB" sz="2400" b="1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7BEA7-DB8D-176B-E37C-6F500D60E044}"/>
              </a:ext>
            </a:extLst>
          </p:cNvPr>
          <p:cNvSpPr txBox="1"/>
          <p:nvPr/>
        </p:nvSpPr>
        <p:spPr>
          <a:xfrm>
            <a:off x="1089913" y="4746277"/>
            <a:ext cx="101796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Taking matters into your own hands can be risky and could create more danger.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Speaking with a trusted adult to share what you know and to raise your concerns would be a good idea so that they can help decide how to get help.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4BC2482-1B16-D32D-D944-AF21BD19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76670" y="6382115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4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72DB6-9473-6C2E-37D8-D84296019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at her phone&#10;&#10;Description automatically generated">
            <a:extLst>
              <a:ext uri="{FF2B5EF4-FFF2-40B4-BE49-F238E27FC236}">
                <a16:creationId xmlns:a16="http://schemas.microsoft.com/office/drawing/2014/main" id="{85B2268F-F86D-6582-B43F-CE60CCC67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4" b="42688"/>
          <a:stretch/>
        </p:blipFill>
        <p:spPr>
          <a:xfrm>
            <a:off x="0" y="0"/>
            <a:ext cx="12192000" cy="21186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D2D0-DC76-DEF9-EA7F-F7D0A2EF0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602"/>
            <a:ext cx="9070910" cy="2392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Can you suggest any types of trusted adult?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4F80B-88C9-B7FD-6CB7-370A74BAEF4A}"/>
              </a:ext>
            </a:extLst>
          </p:cNvPr>
          <p:cNvSpPr txBox="1"/>
          <p:nvPr/>
        </p:nvSpPr>
        <p:spPr>
          <a:xfrm>
            <a:off x="838200" y="2476261"/>
            <a:ext cx="663840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</a:rPr>
              <a:t>A Teacher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</a:rPr>
              <a:t>Member of staff at school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Family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Parents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Grandparents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Older brother, sister or cousin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Nurse or Doctor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Youth Worker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Social Worker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Police officer</a:t>
            </a:r>
          </a:p>
          <a:p>
            <a:pPr marL="0" indent="0">
              <a:buNone/>
            </a:pPr>
            <a:endParaRPr lang="en-US" sz="18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24A84D-C423-E23A-1C73-88C1C90A5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1229" y="32371"/>
            <a:ext cx="4284149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157AFF3-16BD-5506-164A-A8D57ED1658A}"/>
              </a:ext>
            </a:extLst>
          </p:cNvPr>
          <p:cNvSpPr/>
          <p:nvPr/>
        </p:nvSpPr>
        <p:spPr>
          <a:xfrm>
            <a:off x="8442936" y="4696200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402C0-2AE3-1E2C-C82C-FEFC92C4873F}"/>
              </a:ext>
            </a:extLst>
          </p:cNvPr>
          <p:cNvSpPr txBox="1"/>
          <p:nvPr/>
        </p:nvSpPr>
        <p:spPr>
          <a:xfrm>
            <a:off x="8441572" y="5243137"/>
            <a:ext cx="1743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Quicksand" pitchFamily="2" charset="77"/>
              </a:rPr>
              <a:t>Click for suggestions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18972D6-E57E-D7C3-BD68-A27BC582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07312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7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D1F9-FF2D-4C16-99CA-174385F1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346" y="667404"/>
            <a:ext cx="5547781" cy="1476287"/>
          </a:xfrm>
        </p:spPr>
        <p:txBody>
          <a:bodyPr>
            <a:normAutofit/>
          </a:bodyPr>
          <a:lstStyle/>
          <a:p>
            <a:r>
              <a:rPr lang="en-US" b="1" dirty="0">
                <a:latin typeface="Bahnschrift Condensed" panose="020B0502040204020203" pitchFamily="34" charset="0"/>
              </a:rPr>
              <a:t>Other ways of getting help</a:t>
            </a:r>
            <a:endParaRPr lang="en-GB" b="1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DCB4C-3769-4E6D-882A-E06411AF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702" y="1938491"/>
            <a:ext cx="6161809" cy="46004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Every school has a Designated Safeguarding Lead, </a:t>
            </a:r>
            <a:r>
              <a:rPr lang="en-GB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but you can talk to any adult working at your school.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7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Alternatively, you could speak anonymously to Fearless or Crimestoppers on </a:t>
            </a: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0800 555 111 </a:t>
            </a: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or call Childline on </a:t>
            </a: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0800 111.</a:t>
            </a:r>
          </a:p>
          <a:p>
            <a:pPr>
              <a:lnSpc>
                <a:spcPct val="100000"/>
              </a:lnSpc>
            </a:pPr>
            <a:endParaRPr lang="en-US" sz="700" b="0" i="0" dirty="0">
              <a:effectLst/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0" i="0" dirty="0"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If you have concerns about</a:t>
            </a: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 child </a:t>
            </a:r>
            <a:r>
              <a:rPr lang="en-US" sz="2000" b="0" i="0" dirty="0"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exploitation, you can call the local police on </a:t>
            </a:r>
            <a:r>
              <a:rPr lang="en-US" sz="2000" b="1" i="0" dirty="0">
                <a:solidFill>
                  <a:srgbClr val="0D4CAB"/>
                </a:solidFill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101</a:t>
            </a:r>
            <a:r>
              <a:rPr lang="en-US" sz="2000" b="0" i="0" dirty="0">
                <a:solidFill>
                  <a:srgbClr val="0D4CAB"/>
                </a:solidFill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7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If someone is in immediate danger call </a:t>
            </a: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999.</a:t>
            </a:r>
            <a:endParaRPr lang="en-US" sz="2000" dirty="0">
              <a:solidFill>
                <a:srgbClr val="0D4CAB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E297A8-C347-F226-BFAB-6721A55FFC1B}"/>
              </a:ext>
            </a:extLst>
          </p:cNvPr>
          <p:cNvSpPr/>
          <p:nvPr/>
        </p:nvSpPr>
        <p:spPr>
          <a:xfrm>
            <a:off x="-85346" y="0"/>
            <a:ext cx="5378325" cy="6858000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11E88-D88B-614C-D21C-48B9C6203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3441" y="134939"/>
            <a:ext cx="6723059" cy="6723061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50CFB05-9982-7BD8-02D4-4AC9370B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57316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36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E456A-1A85-4C46-42D3-ED18659B6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87D188-00AA-D9D3-BE80-0CFC63FAAB7D}"/>
              </a:ext>
            </a:extLst>
          </p:cNvPr>
          <p:cNvSpPr/>
          <p:nvPr/>
        </p:nvSpPr>
        <p:spPr>
          <a:xfrm>
            <a:off x="8077201" y="0"/>
            <a:ext cx="4114800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What do you think led Kai to follow Mikey and get involved in the </a:t>
            </a:r>
            <a:r>
              <a:rPr lang="en-GB" err="1"/>
              <a:t>situat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The criminal environment around substances often includes violent behaviour, either as part of gang conflicts or because of drug deals g wrong.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What do you think made him act violent?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Gro</a:t>
            </a: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59C4F-7E93-AAAA-752A-1CD97F588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857" y="1018325"/>
            <a:ext cx="5674042" cy="4854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5D00F-B082-0881-E56B-DBD709BE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44" y="2502995"/>
            <a:ext cx="3766153" cy="1117446"/>
          </a:xfrm>
        </p:spPr>
        <p:txBody>
          <a:bodyPr>
            <a:noAutofit/>
          </a:bodyPr>
          <a:lstStyle/>
          <a:p>
            <a:r>
              <a:rPr lang="en-GB" dirty="0">
                <a:latin typeface="Bahnschrift Condensed" panose="020B0502040204020203" pitchFamily="34" charset="0"/>
              </a:rPr>
              <a:t>This short film has some tips on how to help yourself and others in a risky situation.</a:t>
            </a:r>
            <a:br>
              <a:rPr lang="en-GB" dirty="0">
                <a:latin typeface="Bahnschrift Condensed" panose="020B0502040204020203" pitchFamily="34" charset="0"/>
              </a:rPr>
            </a:br>
            <a:endParaRPr lang="en-GB" b="1" dirty="0">
              <a:latin typeface="Bahnschrift Condensed" panose="020B0502040204020203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6FB8738-B4D3-2559-A656-EAC8267EC7B7}"/>
              </a:ext>
            </a:extLst>
          </p:cNvPr>
          <p:cNvSpPr txBox="1">
            <a:spLocks/>
          </p:cNvSpPr>
          <p:nvPr/>
        </p:nvSpPr>
        <p:spPr>
          <a:xfrm>
            <a:off x="6878478" y="1827241"/>
            <a:ext cx="4114800" cy="1351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CCF73-BBB8-6BC8-DD1E-A95B932AFB34}"/>
              </a:ext>
            </a:extLst>
          </p:cNvPr>
          <p:cNvSpPr txBox="1"/>
          <p:nvPr/>
        </p:nvSpPr>
        <p:spPr>
          <a:xfrm>
            <a:off x="835344" y="5349679"/>
            <a:ext cx="32197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D4CAB"/>
                </a:solidFill>
                <a:latin typeface="Quicksand" panose="00000500000000000000" pitchFamily="2" charset="0"/>
                <a:hlinkClick r:id="rId4"/>
              </a:rPr>
              <a:t>Staying Safe General Advice Animation</a:t>
            </a:r>
            <a:endParaRPr lang="en-GB" sz="1400" dirty="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73058-5C02-58B8-16BE-076DDD79E69A}"/>
              </a:ext>
            </a:extLst>
          </p:cNvPr>
          <p:cNvSpPr txBox="1"/>
          <p:nvPr/>
        </p:nvSpPr>
        <p:spPr>
          <a:xfrm>
            <a:off x="835344" y="4795681"/>
            <a:ext cx="33531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500" dirty="0">
              <a:latin typeface="Quicksand" panose="000005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0BF0F05-E579-954A-DB69-68715C69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310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E0E96-1C53-A510-74D6-81E0B0BF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38</a:t>
            </a:fld>
            <a:r>
              <a:rPr lang="en-GB"/>
              <a:t> of 50</a:t>
            </a:r>
          </a:p>
        </p:txBody>
      </p:sp>
      <p:pic>
        <p:nvPicPr>
          <p:cNvPr id="5" name="Online Media 4" title="Staying Safe General Advice Animation">
            <a:hlinkClick r:id="" action="ppaction://media"/>
            <a:extLst>
              <a:ext uri="{FF2B5EF4-FFF2-40B4-BE49-F238E27FC236}">
                <a16:creationId xmlns:a16="http://schemas.microsoft.com/office/drawing/2014/main" id="{8FD930E6-E332-D1AA-5EAB-70A8206CB9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A37C7-DD5E-AB18-7A75-7B32FC7C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in school uniforms&#10;&#10;Description automatically generated">
            <a:extLst>
              <a:ext uri="{FF2B5EF4-FFF2-40B4-BE49-F238E27FC236}">
                <a16:creationId xmlns:a16="http://schemas.microsoft.com/office/drawing/2014/main" id="{838367AA-BD08-34D3-BE8A-E17C177A0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22136"/>
          <a:stretch/>
        </p:blipFill>
        <p:spPr>
          <a:xfrm>
            <a:off x="0" y="0"/>
            <a:ext cx="5842518" cy="68393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9FC52-7474-8638-AACB-74459C10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484" y="841979"/>
            <a:ext cx="5338439" cy="543529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>
                <a:latin typeface="Quicksand" pitchFamily="2" charset="77"/>
              </a:rPr>
              <a:t>Be wary of new friends both online and in person. </a:t>
            </a:r>
          </a:p>
          <a:p>
            <a:pPr fontAlgn="base"/>
            <a:endParaRPr lang="en-US" sz="2400" b="1" dirty="0">
              <a:latin typeface="Quicksand" pitchFamily="2" charset="77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D4CAB"/>
                </a:solidFill>
                <a:latin typeface="Quicksand" pitchFamily="2" charset="77"/>
              </a:rPr>
              <a:t>Remember: </a:t>
            </a:r>
            <a:r>
              <a:rPr lang="en-US" sz="2000" dirty="0">
                <a:latin typeface="Quicksand" pitchFamily="2" charset="77"/>
              </a:rPr>
              <a:t>Abusers can be male or female, they can be the same age or older, and they can be from any background.</a:t>
            </a:r>
          </a:p>
          <a:p>
            <a:pPr marL="285750" indent="-285750" fontAlgn="base"/>
            <a:endParaRPr lang="en-US" sz="2400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Don’t stop talking to friends and family. Isolating a potential victim is key to a groomer’s success.</a:t>
            </a:r>
          </a:p>
          <a:p>
            <a:pPr marL="285750" indent="-285750" fontAlgn="base"/>
            <a:endParaRPr lang="en-US" sz="2400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Make sure that no matter what, your friends know you are there for them.</a:t>
            </a:r>
          </a:p>
          <a:p>
            <a:pPr marL="285750" indent="-285750" fontAlgn="base"/>
            <a:endParaRPr lang="en-US" sz="2400" dirty="0">
              <a:latin typeface="Quicksand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868EEE-446D-EBFE-C3B2-B585C0CA701C}"/>
              </a:ext>
            </a:extLst>
          </p:cNvPr>
          <p:cNvSpPr txBox="1">
            <a:spLocks/>
          </p:cNvSpPr>
          <p:nvPr/>
        </p:nvSpPr>
        <p:spPr>
          <a:xfrm>
            <a:off x="763556" y="-111969"/>
            <a:ext cx="4565682" cy="36715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The best way to stop exploitation is to not let the grooming process start.</a:t>
            </a:r>
            <a:endParaRPr lang="en-GB" b="1">
              <a:latin typeface="Bahnschrift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CDF25-4012-29CE-0B00-B1169FE1E13D}"/>
              </a:ext>
            </a:extLst>
          </p:cNvPr>
          <p:cNvSpPr txBox="1"/>
          <p:nvPr/>
        </p:nvSpPr>
        <p:spPr>
          <a:xfrm>
            <a:off x="763556" y="3981165"/>
            <a:ext cx="45656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US" sz="28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This might not always be possible, but here are some tips to stay safe:</a:t>
            </a:r>
            <a:b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</a:br>
            <a:b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</a:br>
            <a:endParaRPr lang="en-US" sz="18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CB859-69E6-62DE-D014-D9E8484A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8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9F373C-566F-61AD-9486-4B70F41758AE}"/>
              </a:ext>
            </a:extLst>
          </p:cNvPr>
          <p:cNvSpPr/>
          <p:nvPr/>
        </p:nvSpPr>
        <p:spPr>
          <a:xfrm>
            <a:off x="8072682" y="-24856"/>
            <a:ext cx="4114800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13425-4A08-43BF-2147-C73EC2284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857" y="1018325"/>
            <a:ext cx="5674042" cy="4854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324"/>
            <a:ext cx="10515600" cy="1117446"/>
          </a:xfrm>
        </p:spPr>
        <p:txBody>
          <a:bodyPr>
            <a:noAutofit/>
          </a:bodyPr>
          <a:lstStyle/>
          <a:p>
            <a:r>
              <a:rPr lang="en-GB" sz="5400" b="1">
                <a:latin typeface="Bahnschrift Condensed" panose="020B0502040204020203" pitchFamily="34" charset="0"/>
              </a:rPr>
              <a:t>What we’re going </a:t>
            </a:r>
            <a:br>
              <a:rPr lang="en-GB" sz="5400" b="1">
                <a:latin typeface="Bahnschrift Condensed" panose="020B0502040204020203" pitchFamily="34" charset="0"/>
              </a:rPr>
            </a:br>
            <a:r>
              <a:rPr lang="en-GB" sz="5400" b="1">
                <a:latin typeface="Bahnschrift Condensed" panose="020B0502040204020203" pitchFamily="34" charset="0"/>
              </a:rPr>
              <a:t>to do in this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03650-354B-438B-AA21-55905DC9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2274"/>
            <a:ext cx="10515600" cy="3628443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Introduction on grooming.</a:t>
            </a:r>
          </a:p>
          <a:p>
            <a:pPr lvl="1"/>
            <a:r>
              <a:rPr lang="en-US" sz="1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Short film then quiz.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Interactive film: “Chloe’s Story.”</a:t>
            </a:r>
          </a:p>
          <a:p>
            <a:pPr lvl="1"/>
            <a:r>
              <a:rPr lang="en-US" sz="1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You choose what happens next!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Quiz.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Discussion.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Drama film “Exploited.”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Discussion.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Recap on learning.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991673F-677B-073A-8DA2-0E4C3147EAD9}"/>
              </a:ext>
            </a:extLst>
          </p:cNvPr>
          <p:cNvSpPr txBox="1">
            <a:spLocks/>
          </p:cNvSpPr>
          <p:nvPr/>
        </p:nvSpPr>
        <p:spPr>
          <a:xfrm>
            <a:off x="6878478" y="1581937"/>
            <a:ext cx="4114800" cy="1351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12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1200" b="1">
                <a:solidFill>
                  <a:srgbClr val="0D4CAB"/>
                </a:solidFill>
                <a:latin typeface="Quicksand" pitchFamily="2" charset="77"/>
              </a:rPr>
              <a:t>“What is grooming?”</a:t>
            </a:r>
            <a:endParaRPr lang="en-GB" sz="5500" b="1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D11A8-F6EB-58C8-93F7-D0FAEAD1D948}"/>
              </a:ext>
            </a:extLst>
          </p:cNvPr>
          <p:cNvSpPr txBox="1"/>
          <p:nvPr/>
        </p:nvSpPr>
        <p:spPr>
          <a:xfrm>
            <a:off x="838200" y="5568584"/>
            <a:ext cx="34734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</a:p>
          <a:p>
            <a:r>
              <a:rPr lang="en-GB" sz="1000" dirty="0">
                <a:solidFill>
                  <a:srgbClr val="1D1C1D"/>
                </a:solidFill>
                <a:latin typeface="Quicksand" panose="00000500000000000000" pitchFamily="2" charset="0"/>
                <a:hlinkClick r:id="rId4"/>
              </a:rPr>
              <a:t>What is grooming?</a:t>
            </a:r>
            <a:endParaRPr lang="en-GB" sz="1000" dirty="0">
              <a:solidFill>
                <a:srgbClr val="1D1C1D"/>
              </a:solidFill>
              <a:latin typeface="Quicksand" panose="00000500000000000000" pitchFamily="2" charset="0"/>
            </a:endParaRPr>
          </a:p>
          <a:p>
            <a:endParaRPr lang="en-GB" sz="1000" b="0" i="0" dirty="0">
              <a:solidFill>
                <a:srgbClr val="1D1C1D"/>
              </a:solidFill>
              <a:effectLst/>
              <a:latin typeface="Quicksand" panose="00000500000000000000" pitchFamily="2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FEB20AC-7C35-EE15-4993-94FFF68A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172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40629-9C66-675F-CBC2-9932961C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phone to a child&#10;&#10;Description automatically generated">
            <a:extLst>
              <a:ext uri="{FF2B5EF4-FFF2-40B4-BE49-F238E27FC236}">
                <a16:creationId xmlns:a16="http://schemas.microsoft.com/office/drawing/2014/main" id="{9C8A7AA2-220E-87C4-3DEF-6F35FD7F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r="16480"/>
          <a:stretch/>
        </p:blipFill>
        <p:spPr>
          <a:xfrm>
            <a:off x="0" y="0"/>
            <a:ext cx="584251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A2191-3862-A869-6A44-3DED14ED8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789" y="918850"/>
            <a:ext cx="5007655" cy="502029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US" sz="2400" b="1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If someone asks you to look after something, deliver a package or sell something, be suspicious. Once you’ve done it that first time, they will have something on you.</a:t>
            </a:r>
          </a:p>
          <a:p>
            <a:pPr marL="285750" indent="-285750" fontAlgn="base"/>
            <a:endParaRPr lang="en-US" sz="2400" b="1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If something seems too good to be true, it probably is – think twice.</a:t>
            </a:r>
          </a:p>
          <a:p>
            <a:pPr marL="285750" indent="-285750" fontAlgn="base"/>
            <a:endParaRPr lang="en-US" sz="2400" b="1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Find positive activities to be involved in, with people you can trust.</a:t>
            </a:r>
            <a:endParaRPr lang="en-US" sz="2400" b="1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9674A-98D2-BE08-529B-825E59C2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9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E44BF3-0470-090F-16A8-40EA975F46D0}"/>
              </a:ext>
            </a:extLst>
          </p:cNvPr>
          <p:cNvSpPr/>
          <p:nvPr/>
        </p:nvSpPr>
        <p:spPr>
          <a:xfrm>
            <a:off x="4584526" y="300625"/>
            <a:ext cx="7312506" cy="1462835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61FF58-F878-32C4-5EBC-FD7A0B79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6" r="27194"/>
          <a:stretch>
            <a:fillRect/>
          </a:stretch>
        </p:blipFill>
        <p:spPr>
          <a:xfrm>
            <a:off x="0" y="0"/>
            <a:ext cx="42303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CD89DF-3C0B-B0EB-FF24-3A56A49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49" y="-200343"/>
            <a:ext cx="3704407" cy="3489603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GB" sz="4800" b="1" dirty="0">
                <a:latin typeface="Bahnschrift Condensed" panose="020B0502040204020203" pitchFamily="34" charset="0"/>
              </a:rPr>
              <a:t>Finding </a:t>
            </a:r>
            <a:br>
              <a:rPr lang="en-GB" sz="4800" b="1" dirty="0">
                <a:latin typeface="Bahnschrift Condensed" panose="020B0502040204020203" pitchFamily="34" charset="0"/>
              </a:rPr>
            </a:br>
            <a:r>
              <a:rPr lang="en-GB" sz="4800" b="1" dirty="0">
                <a:latin typeface="Bahnschrift Condensed" panose="020B0502040204020203" pitchFamily="34" charset="0"/>
              </a:rPr>
              <a:t>your thing, </a:t>
            </a:r>
            <a:br>
              <a:rPr lang="en-GB" sz="4800" b="1" dirty="0">
                <a:latin typeface="Bahnschrift Condensed" panose="020B0502040204020203" pitchFamily="34" charset="0"/>
              </a:rPr>
            </a:br>
            <a:r>
              <a:rPr lang="en-GB" sz="4800" b="1" dirty="0">
                <a:latin typeface="Bahnschrift Condensed" panose="020B0502040204020203" pitchFamily="34" charset="0"/>
              </a:rPr>
              <a:t>your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3DE2C-2964-9FFB-537A-87C04C02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6" y="2595233"/>
            <a:ext cx="3277921" cy="1239563"/>
          </a:xfrm>
        </p:spPr>
        <p:txBody>
          <a:bodyPr/>
          <a:lstStyle/>
          <a:p>
            <a:pPr marL="457200" indent="0">
              <a:buNone/>
            </a:pPr>
            <a:r>
              <a:rPr lang="en-GB" sz="2400" b="1" kern="1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Looking for </a:t>
            </a:r>
            <a:br>
              <a:rPr lang="en-GB" sz="2400" b="1" kern="1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</a:br>
            <a:r>
              <a:rPr lang="en-GB" sz="2400" b="1" kern="1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something positive </a:t>
            </a:r>
            <a:br>
              <a:rPr lang="en-GB" sz="2400" b="1" kern="1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</a:br>
            <a:r>
              <a:rPr lang="en-GB" sz="2400" b="1" kern="1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to get involved in?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9063800-61A3-8AD1-9AEA-202CC209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3936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58A0E0-B516-20FB-503A-41119EEC8E9D}"/>
              </a:ext>
            </a:extLst>
          </p:cNvPr>
          <p:cNvSpPr txBox="1"/>
          <p:nvPr/>
        </p:nvSpPr>
        <p:spPr>
          <a:xfrm>
            <a:off x="4764800" y="434429"/>
            <a:ext cx="6919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Ask a </a:t>
            </a:r>
            <a:r>
              <a:rPr lang="en-GB" b="1" i="0" dirty="0">
                <a:solidFill>
                  <a:schemeClr val="bg1"/>
                </a:solidFill>
                <a:effectLst/>
                <a:latin typeface="Quicksand" panose="00000500000000000000"/>
              </a:rPr>
              <a:t>trusted adult </a:t>
            </a: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or </a:t>
            </a:r>
            <a:r>
              <a:rPr lang="en-GB" b="1" i="0" dirty="0">
                <a:solidFill>
                  <a:schemeClr val="bg1"/>
                </a:solidFill>
                <a:effectLst/>
                <a:latin typeface="Quicksand" panose="00000500000000000000"/>
              </a:rPr>
              <a:t>go online </a:t>
            </a: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to find out what is happening where you live.</a:t>
            </a:r>
          </a:p>
          <a:p>
            <a:pPr algn="l">
              <a:buNone/>
            </a:pPr>
            <a:r>
              <a:rPr lang="en-GB" b="0" i="0" dirty="0">
                <a:solidFill>
                  <a:schemeClr val="bg1"/>
                </a:solidFill>
                <a:effectLst/>
                <a:latin typeface="Quicksand" panose="00000500000000000000"/>
              </a:rPr>
              <a:t> </a:t>
            </a:r>
          </a:p>
          <a:p>
            <a:pPr algn="l">
              <a:buNone/>
            </a:pPr>
            <a:r>
              <a:rPr lang="en-GB" b="1" i="0" dirty="0">
                <a:solidFill>
                  <a:schemeClr val="bg1"/>
                </a:solidFill>
                <a:effectLst/>
                <a:latin typeface="Quicksand" panose="00000500000000000000"/>
              </a:rPr>
              <a:t>Information to help you get started is available: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C635322-85CF-2C11-8C94-01B002367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57" y="2117728"/>
            <a:ext cx="1363293" cy="90939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CB7456C8-EA26-40B4-4EFA-90A08B0190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5219" y="3564296"/>
            <a:ext cx="1679971" cy="41747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6049C2F-A5FF-2548-F4BE-55BE1E1264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219" y="5747880"/>
            <a:ext cx="1679971" cy="2913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025DF9B8-4585-3ADB-4D87-5B21F3250A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957" y="4669244"/>
            <a:ext cx="1695233" cy="5539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D61DBE3-0FFF-4599-1F7C-7572AA1D520A}"/>
              </a:ext>
            </a:extLst>
          </p:cNvPr>
          <p:cNvSpPr txBox="1"/>
          <p:nvPr/>
        </p:nvSpPr>
        <p:spPr>
          <a:xfrm>
            <a:off x="7068182" y="2211732"/>
            <a:ext cx="46911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D4CAB"/>
                </a:solidFill>
                <a:latin typeface="Quicksand" panose="0000050000000000000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healthyholidayshull.org/</a:t>
            </a:r>
            <a:endParaRPr lang="en-GB" sz="1600" dirty="0">
              <a:solidFill>
                <a:srgbClr val="0D4CAB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Activities taking place in Hull during the school holidays for school aged children and young people.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E3726C-9605-30B1-7410-3E1FBD9FD23A}"/>
              </a:ext>
            </a:extLst>
          </p:cNvPr>
          <p:cNvSpPr txBox="1"/>
          <p:nvPr/>
        </p:nvSpPr>
        <p:spPr>
          <a:xfrm>
            <a:off x="7068184" y="3266162"/>
            <a:ext cx="447488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D4CAB"/>
                </a:solidFill>
                <a:latin typeface="Quicksand" panose="0000050000000000000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livewellnorthlincolnshire.org.uk/</a:t>
            </a:r>
            <a:endParaRPr lang="en-GB" sz="1600" dirty="0">
              <a:solidFill>
                <a:srgbClr val="0D4CAB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A wide range of organisations, support groups, community groups, events and activities to support you to live your best life.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363A6E-CF07-7339-A2ED-B5009EA0D240}"/>
              </a:ext>
            </a:extLst>
          </p:cNvPr>
          <p:cNvSpPr txBox="1"/>
          <p:nvPr/>
        </p:nvSpPr>
        <p:spPr>
          <a:xfrm>
            <a:off x="7068183" y="4512010"/>
            <a:ext cx="46911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D4CAB"/>
                </a:solidFill>
                <a:latin typeface="Quicksand" panose="0000050000000000000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discovernortheastlincolnshire.co.uk/</a:t>
            </a:r>
            <a:endParaRPr lang="en-GB" sz="1600" dirty="0">
              <a:solidFill>
                <a:srgbClr val="0D4CAB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Useful information from visitor essentials to top attractions, best beaches and discovering wildfire.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BF4FB4-6CD2-CBFC-74DB-14386C911508}"/>
              </a:ext>
            </a:extLst>
          </p:cNvPr>
          <p:cNvSpPr txBox="1"/>
          <p:nvPr/>
        </p:nvSpPr>
        <p:spPr>
          <a:xfrm>
            <a:off x="7068401" y="5561351"/>
            <a:ext cx="48286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D4CAB"/>
                </a:solidFill>
                <a:latin typeface="Quicksand" panose="0000050000000000000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eastridingculture.co.uk/active-communities/</a:t>
            </a:r>
            <a:endParaRPr lang="en-GB" sz="1600" dirty="0">
              <a:solidFill>
                <a:srgbClr val="0D4CAB"/>
              </a:solidFill>
              <a:latin typeface="Quicksand" panose="00000500000000000000"/>
            </a:endParaRPr>
          </a:p>
          <a:p>
            <a:r>
              <a:rPr lang="en-GB" sz="1500" dirty="0">
                <a:latin typeface="Quicksand" panose="00000500000000000000"/>
              </a:rPr>
              <a:t>Empowering the East Riding of Yorkshire to be active, healthy and connected.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73F04C-0451-6FD2-FCF8-5FC3F168275F}"/>
              </a:ext>
            </a:extLst>
          </p:cNvPr>
          <p:cNvSpPr/>
          <p:nvPr/>
        </p:nvSpPr>
        <p:spPr>
          <a:xfrm>
            <a:off x="4230356" y="-425885"/>
            <a:ext cx="103649" cy="7283885"/>
          </a:xfrm>
          <a:prstGeom prst="rect">
            <a:avLst/>
          </a:prstGeom>
          <a:solidFill>
            <a:srgbClr val="0D4CAB"/>
          </a:solidFill>
          <a:ln>
            <a:solidFill>
              <a:srgbClr val="0D4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D0A9F3-D690-03B2-4118-7B889574BAF6}"/>
              </a:ext>
            </a:extLst>
          </p:cNvPr>
          <p:cNvCxnSpPr/>
          <p:nvPr/>
        </p:nvCxnSpPr>
        <p:spPr>
          <a:xfrm>
            <a:off x="4855219" y="3139859"/>
            <a:ext cx="6829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2D518-68A1-EB52-587E-CADB65A25DD9}"/>
              </a:ext>
            </a:extLst>
          </p:cNvPr>
          <p:cNvCxnSpPr/>
          <p:nvPr/>
        </p:nvCxnSpPr>
        <p:spPr>
          <a:xfrm>
            <a:off x="4855219" y="4417514"/>
            <a:ext cx="6829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2A8164-9FD9-08B3-FEC3-B862311DDABB}"/>
              </a:ext>
            </a:extLst>
          </p:cNvPr>
          <p:cNvCxnSpPr/>
          <p:nvPr/>
        </p:nvCxnSpPr>
        <p:spPr>
          <a:xfrm>
            <a:off x="4855219" y="5444648"/>
            <a:ext cx="68290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04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5572B-20B4-A731-0D04-6455835B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4EF56F-72D5-A464-8122-871D7942B36C}"/>
              </a:ext>
            </a:extLst>
          </p:cNvPr>
          <p:cNvSpPr/>
          <p:nvPr/>
        </p:nvSpPr>
        <p:spPr>
          <a:xfrm>
            <a:off x="4533585" y="4421904"/>
            <a:ext cx="6904403" cy="1896591"/>
          </a:xfrm>
          <a:prstGeom prst="roundRect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4F342-8F5E-6440-ADEB-866992797239}"/>
              </a:ext>
            </a:extLst>
          </p:cNvPr>
          <p:cNvSpPr/>
          <p:nvPr/>
        </p:nvSpPr>
        <p:spPr>
          <a:xfrm>
            <a:off x="0" y="0"/>
            <a:ext cx="3921071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62276-73B6-3671-7DD4-9806FCF9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524" y="2778646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53513-0108-7716-0BFA-7CDF3CA9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153" y="691032"/>
            <a:ext cx="7499555" cy="2087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Quicksand" pitchFamily="2" charset="77"/>
                <a:cs typeface="Poppins" pitchFamily="2" charset="77"/>
              </a:rPr>
              <a:t>We have covered:</a:t>
            </a:r>
          </a:p>
          <a:p>
            <a:pPr marL="0" indent="0">
              <a:buNone/>
            </a:pPr>
            <a:endParaRPr lang="en-US" sz="3000" b="1" dirty="0">
              <a:latin typeface="Quicksand" pitchFamily="2" charset="77"/>
              <a:cs typeface="Poppins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What grooming is and the tactics used.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How child sexual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How child criminal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How to reduce risk and get help.</a:t>
            </a:r>
            <a:endParaRPr lang="en-GB" dirty="0"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BDF276-C144-D738-707E-31E513D69B9F}"/>
              </a:ext>
            </a:extLst>
          </p:cNvPr>
          <p:cNvSpPr txBox="1">
            <a:spLocks/>
          </p:cNvSpPr>
          <p:nvPr/>
        </p:nvSpPr>
        <p:spPr>
          <a:xfrm>
            <a:off x="5164415" y="4899138"/>
            <a:ext cx="5642741" cy="1457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UNIFORMEXTRACONDENSED-BLACK" panose="02000000000000000000" pitchFamily="2" charset="77"/>
              </a:rPr>
              <a:t>Can you name 5 things we have learned today?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C4A8-F344-C530-ADC7-E169DCCB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7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8650D-E9DF-DD1B-B128-3A37BCD43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190" y="943191"/>
            <a:ext cx="11829618" cy="59148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0C532C-35AC-083C-B703-9589B42B92B9}"/>
              </a:ext>
            </a:extLst>
          </p:cNvPr>
          <p:cNvSpPr txBox="1">
            <a:spLocks/>
          </p:cNvSpPr>
          <p:nvPr/>
        </p:nvSpPr>
        <p:spPr>
          <a:xfrm>
            <a:off x="2843822" y="3174855"/>
            <a:ext cx="6724261" cy="1896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b="1">
                <a:latin typeface="Quicksand" pitchFamily="2" charset="77"/>
                <a:cs typeface="Poppins" pitchFamily="2" charset="77"/>
              </a:rPr>
              <a:t>Do you have any questions </a:t>
            </a:r>
            <a:br>
              <a:rPr lang="en-US" sz="7200" b="1">
                <a:latin typeface="Quicksand" pitchFamily="2" charset="77"/>
                <a:cs typeface="Poppins" pitchFamily="2" charset="77"/>
              </a:rPr>
            </a:br>
            <a:r>
              <a:rPr lang="en-US" sz="7200" b="1">
                <a:latin typeface="Quicksand" pitchFamily="2" charset="77"/>
                <a:cs typeface="Poppins" pitchFamily="2" charset="77"/>
              </a:rPr>
              <a:t>or comments?</a:t>
            </a:r>
            <a:endParaRPr lang="en-GB" sz="7200" b="1">
              <a:latin typeface="Quicksand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64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C54D-1FED-2526-BDF3-6A99EA4D9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8460" y="428958"/>
            <a:ext cx="7598479" cy="2378390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latin typeface="Bahnschrift Condensed" panose="020B0502040204020203" pitchFamily="34" charset="0"/>
              </a:rPr>
              <a:t>Reminder of websites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66498A3-8E4F-BF6B-1BBF-8D211FAA9602}"/>
              </a:ext>
            </a:extLst>
          </p:cNvPr>
          <p:cNvSpPr txBox="1">
            <a:spLocks/>
          </p:cNvSpPr>
          <p:nvPr/>
        </p:nvSpPr>
        <p:spPr>
          <a:xfrm>
            <a:off x="6018460" y="3108888"/>
            <a:ext cx="5730240" cy="4742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>
                <a:latin typeface="Quicksand" pitchFamily="2" charset="77"/>
                <a:cs typeface="Poppins" pitchFamily="2" charset="77"/>
              </a:rPr>
              <a:t>Anonymous reporting </a:t>
            </a:r>
          </a:p>
          <a:p>
            <a:pPr marL="0" indent="0">
              <a:buNone/>
            </a:pPr>
            <a:r>
              <a:rPr lang="en-GB" sz="2100" dirty="0">
                <a:solidFill>
                  <a:srgbClr val="18B7EA"/>
                </a:solidFill>
                <a:latin typeface="Quicksand" pitchFamily="2" charset="77"/>
                <a:cs typeface="Poppins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www.fearless.org</a:t>
            </a:r>
            <a:endParaRPr lang="en-GB" sz="2100" dirty="0">
              <a:solidFill>
                <a:srgbClr val="18B7EA"/>
              </a:solidFill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GB" sz="2100" b="1" dirty="0"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100" dirty="0">
                <a:latin typeface="Quicksand" pitchFamily="2" charset="77"/>
                <a:cs typeface="Poppins" pitchFamily="2" charset="77"/>
              </a:rPr>
              <a:t>More info on staying safe </a:t>
            </a:r>
            <a:r>
              <a:rPr lang="en-GB" sz="2100" dirty="0">
                <a:solidFill>
                  <a:srgbClr val="18B7EA"/>
                </a:solidFill>
                <a:latin typeface="Quicksand" pitchFamily="2" charset="77"/>
                <a:cs typeface="Poppi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www.notinourcommunity.org</a:t>
            </a:r>
            <a:r>
              <a:rPr lang="en-GB" sz="2100" dirty="0">
                <a:solidFill>
                  <a:srgbClr val="18B7EA"/>
                </a:solidFill>
                <a:latin typeface="Quicksand" pitchFamily="2" charset="77"/>
                <a:cs typeface="Poppins" pitchFamily="2" charset="77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5977-4B34-31DF-CFAE-1BE2869233E0}"/>
              </a:ext>
            </a:extLst>
          </p:cNvPr>
          <p:cNvSpPr/>
          <p:nvPr/>
        </p:nvSpPr>
        <p:spPr>
          <a:xfrm>
            <a:off x="-85344" y="0"/>
            <a:ext cx="5378325" cy="6858000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41665-A4BB-A904-0CC3-5D864F98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0112" y="0"/>
            <a:ext cx="6723061" cy="6723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6281C-F618-1273-0532-A29B032ED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2096" y="428958"/>
            <a:ext cx="1836604" cy="18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48573-BABB-04F2-512E-E3AC8EC7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5</a:t>
            </a:fld>
            <a:r>
              <a:rPr lang="en-GB"/>
              <a:t> of 50</a:t>
            </a:r>
          </a:p>
        </p:txBody>
      </p:sp>
      <p:pic>
        <p:nvPicPr>
          <p:cNvPr id="5" name="Online Media 4" title="What is Grooming?">
            <a:hlinkClick r:id="" action="ppaction://media"/>
            <a:extLst>
              <a:ext uri="{FF2B5EF4-FFF2-40B4-BE49-F238E27FC236}">
                <a16:creationId xmlns:a16="http://schemas.microsoft.com/office/drawing/2014/main" id="{6230CFE9-D593-6460-E655-11110F440E3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6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98EE9-988F-4224-8397-2A3E5F1C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1626D-AF68-4451-B81D-999D85B20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06" y="2506662"/>
            <a:ext cx="72430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 would you describe grooming to someone who hasn’t heard of it?</a:t>
            </a:r>
          </a:p>
          <a:p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Grooming is when someone builds trust and a connection with a young person so they can manipulate, exploit and abuse them. </a:t>
            </a:r>
          </a:p>
          <a:p>
            <a:pPr marL="0" indent="0">
              <a:buNone/>
            </a:pPr>
            <a:endParaRPr lang="en-US" sz="19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 long does grooming take?</a:t>
            </a:r>
          </a:p>
          <a:p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Grooming can happen over a short or long period of time, from weeks to years!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94D30-2AF1-6935-9DC4-59F6D0750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72598"/>
            <a:ext cx="7889184" cy="2067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3DE54-1F19-8D67-8E82-802D845FB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1229" y="32371"/>
            <a:ext cx="428414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D2967A5-28EB-A1B0-B2EE-70F27353A1AE}"/>
              </a:ext>
            </a:extLst>
          </p:cNvPr>
          <p:cNvSpPr/>
          <p:nvPr/>
        </p:nvSpPr>
        <p:spPr>
          <a:xfrm>
            <a:off x="8442936" y="4696200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6D917-D271-158E-44A9-C2CCAF3CC4D0}"/>
              </a:ext>
            </a:extLst>
          </p:cNvPr>
          <p:cNvSpPr txBox="1"/>
          <p:nvPr/>
        </p:nvSpPr>
        <p:spPr>
          <a:xfrm>
            <a:off x="8441572" y="5299120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0507B5F-D6A0-9A03-60B1-7AA943B1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65EB094-C517-F3B4-B138-7F757F59A349}"/>
              </a:ext>
            </a:extLst>
          </p:cNvPr>
          <p:cNvSpPr txBox="1">
            <a:spLocks/>
          </p:cNvSpPr>
          <p:nvPr/>
        </p:nvSpPr>
        <p:spPr>
          <a:xfrm>
            <a:off x="-1747728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6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text, person, dark&#10;&#10;Description automatically generated">
            <a:extLst>
              <a:ext uri="{FF2B5EF4-FFF2-40B4-BE49-F238E27FC236}">
                <a16:creationId xmlns:a16="http://schemas.microsoft.com/office/drawing/2014/main" id="{98D8411F-52DB-F0D4-E54F-FB6CACD6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1999" cy="685672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1D69B44-3E38-632B-AD2C-C6463AD696CD}"/>
              </a:ext>
            </a:extLst>
          </p:cNvPr>
          <p:cNvSpPr txBox="1">
            <a:spLocks/>
          </p:cNvSpPr>
          <p:nvPr/>
        </p:nvSpPr>
        <p:spPr>
          <a:xfrm>
            <a:off x="7665505" y="5920679"/>
            <a:ext cx="5091272" cy="133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>
                <a:solidFill>
                  <a:schemeClr val="bg1"/>
                </a:solidFill>
                <a:latin typeface="Bahnschrif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open</a:t>
            </a:r>
            <a:br>
              <a:rPr lang="en-GB" sz="1400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endParaRPr lang="en-GB" sz="1400" b="1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33555B-CEBE-EB70-3842-A922A1C0F0D1}"/>
              </a:ext>
            </a:extLst>
          </p:cNvPr>
          <p:cNvSpPr txBox="1"/>
          <p:nvPr/>
        </p:nvSpPr>
        <p:spPr>
          <a:xfrm>
            <a:off x="6904423" y="5521795"/>
            <a:ext cx="5247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b="1">
                <a:solidFill>
                  <a:srgbClr val="18B7EA"/>
                </a:solidFill>
                <a:latin typeface="Bahnschrift Condensed" panose="020B0502040204020203" pitchFamily="34" charset="0"/>
              </a:rPr>
              <a:t>Please maximise the screen &amp; be ready to click on choices.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95FA7-4D60-B012-0182-09ED7AF97A12}"/>
              </a:ext>
            </a:extLst>
          </p:cNvPr>
          <p:cNvCxnSpPr>
            <a:cxnSpLocks/>
          </p:cNvCxnSpPr>
          <p:nvPr/>
        </p:nvCxnSpPr>
        <p:spPr>
          <a:xfrm flipV="1">
            <a:off x="9792929" y="4758814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499465-15A8-B611-6A72-9ED74C4BB8CB}"/>
              </a:ext>
            </a:extLst>
          </p:cNvPr>
          <p:cNvCxnSpPr>
            <a:cxnSpLocks/>
          </p:cNvCxnSpPr>
          <p:nvPr/>
        </p:nvCxnSpPr>
        <p:spPr>
          <a:xfrm flipH="1">
            <a:off x="9792929" y="47686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0B7121-1C7F-FFA7-2B59-0AFF2181F094}"/>
              </a:ext>
            </a:extLst>
          </p:cNvPr>
          <p:cNvCxnSpPr>
            <a:cxnSpLocks/>
          </p:cNvCxnSpPr>
          <p:nvPr/>
        </p:nvCxnSpPr>
        <p:spPr>
          <a:xfrm flipV="1">
            <a:off x="9778181" y="5161939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4232B0-A134-5F06-7AF5-9D29166445AA}"/>
              </a:ext>
            </a:extLst>
          </p:cNvPr>
          <p:cNvCxnSpPr>
            <a:cxnSpLocks/>
          </p:cNvCxnSpPr>
          <p:nvPr/>
        </p:nvCxnSpPr>
        <p:spPr>
          <a:xfrm flipH="1">
            <a:off x="9788013" y="53782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EFDE74-15B5-F16C-36DE-EED01F1E3EAE}"/>
              </a:ext>
            </a:extLst>
          </p:cNvPr>
          <p:cNvCxnSpPr>
            <a:cxnSpLocks/>
          </p:cNvCxnSpPr>
          <p:nvPr/>
        </p:nvCxnSpPr>
        <p:spPr>
          <a:xfrm flipV="1">
            <a:off x="10436942" y="5147186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43F07E-AABA-7A42-2086-852CC59CEB9A}"/>
              </a:ext>
            </a:extLst>
          </p:cNvPr>
          <p:cNvCxnSpPr>
            <a:cxnSpLocks/>
          </p:cNvCxnSpPr>
          <p:nvPr/>
        </p:nvCxnSpPr>
        <p:spPr>
          <a:xfrm flipH="1">
            <a:off x="10259960" y="53782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A3B59D-2114-18EE-6A9B-044A7200C1AD}"/>
              </a:ext>
            </a:extLst>
          </p:cNvPr>
          <p:cNvCxnSpPr>
            <a:cxnSpLocks/>
          </p:cNvCxnSpPr>
          <p:nvPr/>
        </p:nvCxnSpPr>
        <p:spPr>
          <a:xfrm flipV="1">
            <a:off x="10436942" y="4768648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A8C07B-3F8E-0DCF-0200-5A3B63E6C139}"/>
              </a:ext>
            </a:extLst>
          </p:cNvPr>
          <p:cNvCxnSpPr>
            <a:cxnSpLocks/>
          </p:cNvCxnSpPr>
          <p:nvPr/>
        </p:nvCxnSpPr>
        <p:spPr>
          <a:xfrm flipH="1">
            <a:off x="10279625" y="47686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2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FDE2-0EB1-940B-0F2F-AD3FEC11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601E-E493-CC70-0044-EB06AEC6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6FEE-829E-1042-3185-B101CDAA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596" y="2021468"/>
            <a:ext cx="7216522" cy="147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Who was groomed in the film?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 were they manipulated and controlled?</a:t>
            </a:r>
          </a:p>
          <a:p>
            <a:pPr marL="0" indent="0">
              <a:buNone/>
            </a:pPr>
            <a:endParaRPr lang="en-US" sz="24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A525CA-30BF-B8FC-8433-2166A55B7A76}"/>
              </a:ext>
            </a:extLst>
          </p:cNvPr>
          <p:cNvSpPr txBox="1">
            <a:spLocks/>
          </p:cNvSpPr>
          <p:nvPr/>
        </p:nvSpPr>
        <p:spPr>
          <a:xfrm>
            <a:off x="746596" y="3315858"/>
            <a:ext cx="7796909" cy="2776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MADE TO FEEL SPECIAL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D4CAB"/>
                </a:solidFill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FELT THEY WERE IN A RELATIONSHIP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18B7EA"/>
                </a:solidFill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MADE TO FEEL THEY OWED SOMETHING TO THEIR ABUSER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SEX AND SEXUALISATION HAD BEEN NORMALISED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D4CAB"/>
                </a:solidFill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MAYBE THEY HAD FEELINGS SUCH AS LOVE?</a:t>
            </a:r>
            <a:endParaRPr lang="en-US" sz="3200" b="1" dirty="0">
              <a:solidFill>
                <a:srgbClr val="0D4CAB"/>
              </a:solidFill>
              <a:latin typeface="Bahnschrift Condensed" panose="020B0502040204020203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581FD-DA88-B1C7-9AF9-2035E6157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72598"/>
            <a:ext cx="7889184" cy="2067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9170C5-56F9-FD0E-8D6F-4E4311B63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01" y="-543318"/>
            <a:ext cx="4643778" cy="743368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BBD96B0-DAED-53AC-B690-244652DEBAEC}"/>
              </a:ext>
            </a:extLst>
          </p:cNvPr>
          <p:cNvSpPr/>
          <p:nvPr/>
        </p:nvSpPr>
        <p:spPr>
          <a:xfrm>
            <a:off x="8442936" y="4696200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922084-D8CF-39F9-8F58-F54A4E5FE663}"/>
              </a:ext>
            </a:extLst>
          </p:cNvPr>
          <p:cNvSpPr txBox="1"/>
          <p:nvPr/>
        </p:nvSpPr>
        <p:spPr>
          <a:xfrm>
            <a:off x="8441572" y="5299120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3BB9DC4-A76E-3F59-B1B3-16289512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72304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6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88331-24D7-4DD0-CAEB-FE6AA9F85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0ECFB8-087B-8A04-FD7E-59D6017215BA}"/>
              </a:ext>
            </a:extLst>
          </p:cNvPr>
          <p:cNvSpPr/>
          <p:nvPr/>
        </p:nvSpPr>
        <p:spPr>
          <a:xfrm>
            <a:off x="6275146" y="0"/>
            <a:ext cx="5916854" cy="6882856"/>
          </a:xfrm>
          <a:prstGeom prst="rect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6B73534F-7C0A-3D3C-1B53-EEC9EBC55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b="24797"/>
          <a:stretch/>
        </p:blipFill>
        <p:spPr>
          <a:xfrm>
            <a:off x="-23700" y="-14104"/>
            <a:ext cx="12192000" cy="355912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7B98E6-94F6-B560-C75B-1CCA1F59AD1D}"/>
              </a:ext>
            </a:extLst>
          </p:cNvPr>
          <p:cNvSpPr/>
          <p:nvPr/>
        </p:nvSpPr>
        <p:spPr>
          <a:xfrm>
            <a:off x="515995" y="4108174"/>
            <a:ext cx="4094105" cy="2268947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DA1667-B6DA-3633-66D3-EB003E6EE6E6}"/>
              </a:ext>
            </a:extLst>
          </p:cNvPr>
          <p:cNvSpPr/>
          <p:nvPr/>
        </p:nvSpPr>
        <p:spPr>
          <a:xfrm>
            <a:off x="4937657" y="2720423"/>
            <a:ext cx="6661705" cy="3635927"/>
          </a:xfrm>
          <a:prstGeom prst="roundRect">
            <a:avLst>
              <a:gd name="adj" fmla="val 12475"/>
            </a:avLst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A6F7C-416B-5B12-6BE8-333EFEFCB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99" y="4515797"/>
            <a:ext cx="3905795" cy="447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Who are groomers?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6F6AD-C08E-54C1-59CF-5459E6AAB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017" y="317304"/>
            <a:ext cx="5130087" cy="26290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F59E1DC-C60E-DC24-3436-7A33878A4D6D}"/>
              </a:ext>
            </a:extLst>
          </p:cNvPr>
          <p:cNvSpPr/>
          <p:nvPr/>
        </p:nvSpPr>
        <p:spPr>
          <a:xfrm>
            <a:off x="9958597" y="449685"/>
            <a:ext cx="1758386" cy="1758386"/>
          </a:xfrm>
          <a:prstGeom prst="ellipse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606DB-88BE-E926-C9F6-9E6B20D20829}"/>
              </a:ext>
            </a:extLst>
          </p:cNvPr>
          <p:cNvSpPr txBox="1"/>
          <p:nvPr/>
        </p:nvSpPr>
        <p:spPr>
          <a:xfrm>
            <a:off x="9958597" y="1007661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3611F-F346-F71E-EA24-35D35B4FEE3B}"/>
              </a:ext>
            </a:extLst>
          </p:cNvPr>
          <p:cNvSpPr txBox="1"/>
          <p:nvPr/>
        </p:nvSpPr>
        <p:spPr>
          <a:xfrm>
            <a:off x="5225176" y="3884781"/>
            <a:ext cx="61070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As we saw in Chloe’s story, grooming can happen online, however…</a:t>
            </a:r>
          </a:p>
          <a:p>
            <a:pPr algn="ctr"/>
            <a:endParaRPr lang="en-US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Grooming doesn’t necessarily always take place in private; groomers might build relationships with a young person’s friends or family to make them seem more trustworthy and authoritative.</a:t>
            </a:r>
            <a:endParaRPr lang="en-GB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52CAB-A28F-1EB2-4405-6E6C06F7ECED}"/>
              </a:ext>
            </a:extLst>
          </p:cNvPr>
          <p:cNvSpPr txBox="1"/>
          <p:nvPr/>
        </p:nvSpPr>
        <p:spPr>
          <a:xfrm>
            <a:off x="916743" y="5051137"/>
            <a:ext cx="33124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Anybody can be a groomer, no matter their age, gender or race.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0BCE7-E3E7-C134-A498-6F4428796ECC}"/>
              </a:ext>
            </a:extLst>
          </p:cNvPr>
          <p:cNvSpPr txBox="1"/>
          <p:nvPr/>
        </p:nvSpPr>
        <p:spPr>
          <a:xfrm>
            <a:off x="5345703" y="3165030"/>
            <a:ext cx="5916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Where does grooming take place?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D132D-39FB-2F0E-6391-52467EE4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581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1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/>
      <p:bldP spid="1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OC helping young people stay save from violence - weapons Template" id="{999A3C51-B94B-3D44-9710-38F2D95EC23D}" vid="{2BF425B7-5B80-DB4A-B047-7BC07FE298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6CD72F662264B97504E0CBD72E3CA" ma:contentTypeVersion="18" ma:contentTypeDescription="Create a new document." ma:contentTypeScope="" ma:versionID="359f631b1636eb8c1e41c7c27db5be73">
  <xsd:schema xmlns:xsd="http://www.w3.org/2001/XMLSchema" xmlns:xs="http://www.w3.org/2001/XMLSchema" xmlns:p="http://schemas.microsoft.com/office/2006/metadata/properties" xmlns:ns2="dd49e552-297e-4583-a3fd-e5f28a96cb9c" xmlns:ns3="321bd461-8c91-4634-8508-43f258d78a12" targetNamespace="http://schemas.microsoft.com/office/2006/metadata/properties" ma:root="true" ma:fieldsID="ea274768d04f9f53c6669c290a8b8cbf" ns2:_="" ns3:_="">
    <xsd:import namespace="dd49e552-297e-4583-a3fd-e5f28a96cb9c"/>
    <xsd:import namespace="321bd461-8c91-4634-8508-43f258d78a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9e552-297e-4583-a3fd-e5f28a96c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5233691-7fb0-4aba-8bee-994cce3a13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bd461-8c91-4634-8508-43f258d78a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0cbc41-00d4-46bd-bca7-e76c4370fb7b}" ma:internalName="TaxCatchAll" ma:showField="CatchAllData" ma:web="321bd461-8c91-4634-8508-43f258d78a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49e552-297e-4583-a3fd-e5f28a96cb9c">
      <Terms xmlns="http://schemas.microsoft.com/office/infopath/2007/PartnerControls"/>
    </lcf76f155ced4ddcb4097134ff3c332f>
    <TaxCatchAll xmlns="321bd461-8c91-4634-8508-43f258d78a12" xsi:nil="true"/>
  </documentManagement>
</p:properties>
</file>

<file path=customXml/itemProps1.xml><?xml version="1.0" encoding="utf-8"?>
<ds:datastoreItem xmlns:ds="http://schemas.openxmlformats.org/officeDocument/2006/customXml" ds:itemID="{ED4E215F-80FD-419D-BAFF-06A5426AEF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03055D-35F1-40AC-A941-0E0197CB06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49e552-297e-4583-a3fd-e5f28a96cb9c"/>
    <ds:schemaRef ds:uri="321bd461-8c91-4634-8508-43f258d78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D2F1F7-707E-4162-94C0-68975532AC8D}">
  <ds:schemaRefs>
    <ds:schemaRef ds:uri="http://www.w3.org/XML/1998/namespace"/>
    <ds:schemaRef ds:uri="http://purl.org/dc/dcmitype/"/>
    <ds:schemaRef ds:uri="http://purl.org/dc/elements/1.1/"/>
    <ds:schemaRef ds:uri="321bd461-8c91-4634-8508-43f258d78a12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d49e552-297e-4583-a3fd-e5f28a96cb9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2234</Words>
  <Application>Microsoft Office PowerPoint</Application>
  <PresentationFormat>Widescreen</PresentationFormat>
  <Paragraphs>348</Paragraphs>
  <Slides>44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Aptos</vt:lpstr>
      <vt:lpstr>Aptos Display</vt:lpstr>
      <vt:lpstr>Arial</vt:lpstr>
      <vt:lpstr>Arimo</vt:lpstr>
      <vt:lpstr>Bahnschrift</vt:lpstr>
      <vt:lpstr>Bahnschrift Condensed</vt:lpstr>
      <vt:lpstr>Futura Condensed ExtraBold</vt:lpstr>
      <vt:lpstr>Futura Medium</vt:lpstr>
      <vt:lpstr>GABODRIVE-CONDENSEDBOLD</vt:lpstr>
      <vt:lpstr>Poppins</vt:lpstr>
      <vt:lpstr>Quicksand</vt:lpstr>
      <vt:lpstr>Uniform ExtCond 2</vt:lpstr>
      <vt:lpstr>UNIFORMEXTRACONDENSED-BLACK</vt:lpstr>
      <vt:lpstr>Wingdings</vt:lpstr>
      <vt:lpstr>Office Theme</vt:lpstr>
      <vt:lpstr>PowerPoint Presentation</vt:lpstr>
      <vt:lpstr>Learning  Outcomes</vt:lpstr>
      <vt:lpstr>PowerPoint Presentation</vt:lpstr>
      <vt:lpstr>What we’re going  to do in this session</vt:lpstr>
      <vt:lpstr>PowerPoint Presentation</vt:lpstr>
      <vt:lpstr>ABOUT GROOMING </vt:lpstr>
      <vt:lpstr>PowerPoint Presentation</vt:lpstr>
      <vt:lpstr>ABOUT GROOMING </vt:lpstr>
      <vt:lpstr>PowerPoint Presentation</vt:lpstr>
      <vt:lpstr>ABOUT GROOMING </vt:lpstr>
      <vt:lpstr>PowerPoint Presentation</vt:lpstr>
      <vt:lpstr>PowerPoint Presentation</vt:lpstr>
      <vt:lpstr>PowerPoint Presentation</vt:lpstr>
      <vt:lpstr>PowerPoint Presentation</vt:lpstr>
      <vt:lpstr>could be a sign of child sexual exploitation.  </vt:lpstr>
      <vt:lpstr>could be a sign of child sexual exploitation.  </vt:lpstr>
      <vt:lpstr>could be a sign of child sexual exploitation.  </vt:lpstr>
      <vt:lpstr>We’ll discuss what you should do if you spot the signs of child exploitation soon…  but first we are going to look more closely at CCE.</vt:lpstr>
      <vt:lpstr>Child Criminal Exploitation</vt:lpstr>
      <vt:lpstr>PowerPoint Presentation</vt:lpstr>
      <vt:lpstr>PowerPoint Presentation</vt:lpstr>
      <vt:lpstr>PowerPoint Presentation</vt:lpstr>
      <vt:lpstr>  1. Is what happened to Ethan his fault? Did he have other choices?  2. How was Ethan controlled by the group?  3. Why was Ethan vulnerable and at risk of being groomed?   </vt:lpstr>
      <vt:lpstr>PowerPoint Presentation</vt:lpstr>
      <vt:lpstr>Ethan’s vulnerabilities  included:   </vt:lpstr>
      <vt:lpstr>ABOUT GROOMING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what can you do if someone is at risk of grooming or child exploitation?</vt:lpstr>
      <vt:lpstr>PowerPoint Presentation</vt:lpstr>
      <vt:lpstr>PowerPoint Presentation</vt:lpstr>
      <vt:lpstr>PowerPoint Presentation</vt:lpstr>
      <vt:lpstr>Other ways of getting help</vt:lpstr>
      <vt:lpstr>This short film has some tips on how to help yourself and others in a risky situation. </vt:lpstr>
      <vt:lpstr>PowerPoint Presentation</vt:lpstr>
      <vt:lpstr>PowerPoint Presentation</vt:lpstr>
      <vt:lpstr>PowerPoint Presentation</vt:lpstr>
      <vt:lpstr>Finding  your thing,  your people</vt:lpstr>
      <vt:lpstr>Recap</vt:lpstr>
      <vt:lpstr>PowerPoint Presentation</vt:lpstr>
      <vt:lpstr>Reminder of websites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NIOC helping young people stay save from violence logo</dc:title>
  <dc:creator>John Gilbert</dc:creator>
  <cp:lastModifiedBy>Lola Bell</cp:lastModifiedBy>
  <cp:revision>1</cp:revision>
  <dcterms:created xsi:type="dcterms:W3CDTF">2024-09-07T16:25:39Z</dcterms:created>
  <dcterms:modified xsi:type="dcterms:W3CDTF">2026-04-13T14:10:59Z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0x010100B606CD72F662264B97504E0CBD72E3CA</vt:lpwstr>
  </property>
  <property fmtid="{D5CDD505-2E9C-101B-9397-08002B2CF9AE}" pid="3" name="MediaServiceImageTags">
    <vt:lpwstr/>
  </property>
</Properties>
</file>