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57" r:id="rId6"/>
    <p:sldId id="434" r:id="rId7"/>
    <p:sldId id="258" r:id="rId8"/>
    <p:sldId id="272" r:id="rId9"/>
    <p:sldId id="260" r:id="rId10"/>
    <p:sldId id="416" r:id="rId11"/>
    <p:sldId id="425" r:id="rId12"/>
    <p:sldId id="428" r:id="rId13"/>
    <p:sldId id="427" r:id="rId14"/>
    <p:sldId id="426" r:id="rId15"/>
    <p:sldId id="430" r:id="rId16"/>
    <p:sldId id="431" r:id="rId17"/>
    <p:sldId id="436" r:id="rId18"/>
    <p:sldId id="287" r:id="rId19"/>
    <p:sldId id="432" r:id="rId20"/>
    <p:sldId id="424" r:id="rId21"/>
    <p:sldId id="262" r:id="rId22"/>
    <p:sldId id="421" r:id="rId23"/>
    <p:sldId id="283" r:id="rId24"/>
    <p:sldId id="265" r:id="rId25"/>
    <p:sldId id="439" r:id="rId26"/>
    <p:sldId id="282" r:id="rId27"/>
    <p:sldId id="284" r:id="rId28"/>
    <p:sldId id="285" r:id="rId29"/>
    <p:sldId id="411" r:id="rId30"/>
    <p:sldId id="440" r:id="rId31"/>
    <p:sldId id="441" r:id="rId32"/>
    <p:sldId id="281" r:id="rId33"/>
    <p:sldId id="273" r:id="rId34"/>
    <p:sldId id="437" r:id="rId35"/>
    <p:sldId id="267" r:id="rId36"/>
    <p:sldId id="433" r:id="rId37"/>
    <p:sldId id="423" r:id="rId38"/>
    <p:sldId id="442" r:id="rId39"/>
    <p:sldId id="291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ECCCE-36FD-540D-80E2-F017AF8091D8}" name="Becky" initials="B" userId="S::becky@eski.media::0400a876-98a3-4c62-8d40-42038257a6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14"/>
    <a:srgbClr val="4EA72E"/>
    <a:srgbClr val="B7DB7A"/>
    <a:srgbClr val="55800E"/>
    <a:srgbClr val="80BF15"/>
    <a:srgbClr val="18B7EA"/>
    <a:srgbClr val="B5E55A"/>
    <a:srgbClr val="7AB814"/>
    <a:srgbClr val="FFFFFF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7CCB1-6F45-402F-8A97-4824E3932088}" v="58" dt="2026-04-13T10:51:15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688"/>
  </p:normalViewPr>
  <p:slideViewPr>
    <p:cSldViewPr snapToGrid="0">
      <p:cViewPr varScale="1">
        <p:scale>
          <a:sx n="75" d="100"/>
          <a:sy n="75" d="100"/>
        </p:scale>
        <p:origin x="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la Bell" userId="35829591-d54e-45a8-96eb-55b1106d1785" providerId="ADAL" clId="{C460D390-82CA-4CCE-AEF3-BCCB62714ECA}"/>
    <pc:docChg chg="undo custSel addSld delSld modSld modMainMaster">
      <pc:chgData name="Lola Bell" userId="35829591-d54e-45a8-96eb-55b1106d1785" providerId="ADAL" clId="{C460D390-82CA-4CCE-AEF3-BCCB62714ECA}" dt="2026-04-13T15:01:33.080" v="478" actId="1036"/>
      <pc:docMkLst>
        <pc:docMk/>
      </pc:docMkLst>
      <pc:sldChg chg="modSp mod">
        <pc:chgData name="Lola Bell" userId="35829591-d54e-45a8-96eb-55b1106d1785" providerId="ADAL" clId="{C460D390-82CA-4CCE-AEF3-BCCB62714ECA}" dt="2026-04-13T10:45:24.429" v="422" actId="20577"/>
        <pc:sldMkLst>
          <pc:docMk/>
          <pc:sldMk cId="4122109886" sldId="265"/>
        </pc:sldMkLst>
        <pc:spChg chg="mod">
          <ac:chgData name="Lola Bell" userId="35829591-d54e-45a8-96eb-55b1106d1785" providerId="ADAL" clId="{C460D390-82CA-4CCE-AEF3-BCCB62714ECA}" dt="2026-04-13T10:45:24.429" v="422" actId="20577"/>
          <ac:spMkLst>
            <pc:docMk/>
            <pc:sldMk cId="4122109886" sldId="265"/>
            <ac:spMk id="6" creationId="{0167621C-F6C1-FC75-408F-35C4E6F2C0D6}"/>
          </ac:spMkLst>
        </pc:spChg>
      </pc:sldChg>
      <pc:sldChg chg="modSp mod">
        <pc:chgData name="Lola Bell" userId="35829591-d54e-45a8-96eb-55b1106d1785" providerId="ADAL" clId="{C460D390-82CA-4CCE-AEF3-BCCB62714ECA}" dt="2026-04-13T10:49:32.465" v="449" actId="1076"/>
        <pc:sldMkLst>
          <pc:docMk/>
          <pc:sldMk cId="3372515547" sldId="267"/>
        </pc:sldMkLst>
        <pc:spChg chg="mod">
          <ac:chgData name="Lola Bell" userId="35829591-d54e-45a8-96eb-55b1106d1785" providerId="ADAL" clId="{C460D390-82CA-4CCE-AEF3-BCCB62714ECA}" dt="2026-04-13T10:49:18.620" v="448" actId="14100"/>
          <ac:spMkLst>
            <pc:docMk/>
            <pc:sldMk cId="3372515547" sldId="267"/>
            <ac:spMk id="4" creationId="{3B383AEA-E4A4-4F71-76D4-2CA026A7BD26}"/>
          </ac:spMkLst>
        </pc:spChg>
        <pc:spChg chg="mod">
          <ac:chgData name="Lola Bell" userId="35829591-d54e-45a8-96eb-55b1106d1785" providerId="ADAL" clId="{C460D390-82CA-4CCE-AEF3-BCCB62714ECA}" dt="2026-04-13T10:49:32.465" v="449" actId="1076"/>
          <ac:spMkLst>
            <pc:docMk/>
            <pc:sldMk cId="3372515547" sldId="267"/>
            <ac:spMk id="17" creationId="{95A62922-4C81-C80E-EE71-AAE7C0C44117}"/>
          </ac:spMkLst>
        </pc:spChg>
      </pc:sldChg>
      <pc:sldChg chg="modSp mod">
        <pc:chgData name="Lola Bell" userId="35829591-d54e-45a8-96eb-55b1106d1785" providerId="ADAL" clId="{C460D390-82CA-4CCE-AEF3-BCCB62714ECA}" dt="2026-04-10T14:45:36.835" v="358" actId="20577"/>
        <pc:sldMkLst>
          <pc:docMk/>
          <pc:sldMk cId="1744913748" sldId="269"/>
        </pc:sldMkLst>
        <pc:spChg chg="mod">
          <ac:chgData name="Lola Bell" userId="35829591-d54e-45a8-96eb-55b1106d1785" providerId="ADAL" clId="{C460D390-82CA-4CCE-AEF3-BCCB62714ECA}" dt="2026-04-10T14:45:36.835" v="358" actId="20577"/>
          <ac:spMkLst>
            <pc:docMk/>
            <pc:sldMk cId="1744913748" sldId="269"/>
            <ac:spMk id="3" creationId="{73450C5E-4A8D-13EC-0FEB-911231EF790C}"/>
          </ac:spMkLst>
        </pc:spChg>
      </pc:sldChg>
      <pc:sldChg chg="modSp mod">
        <pc:chgData name="Lola Bell" userId="35829591-d54e-45a8-96eb-55b1106d1785" providerId="ADAL" clId="{C460D390-82CA-4CCE-AEF3-BCCB62714ECA}" dt="2026-04-13T15:01:33.080" v="478" actId="1036"/>
        <pc:sldMkLst>
          <pc:docMk/>
          <pc:sldMk cId="1698804840" sldId="284"/>
        </pc:sldMkLst>
        <pc:spChg chg="mod">
          <ac:chgData name="Lola Bell" userId="35829591-d54e-45a8-96eb-55b1106d1785" providerId="ADAL" clId="{C460D390-82CA-4CCE-AEF3-BCCB62714ECA}" dt="2026-04-13T15:01:33.080" v="478" actId="1036"/>
          <ac:spMkLst>
            <pc:docMk/>
            <pc:sldMk cId="1698804840" sldId="284"/>
            <ac:spMk id="5" creationId="{F14E2736-D4AD-F5BC-985D-00E96FB68155}"/>
          </ac:spMkLst>
        </pc:spChg>
      </pc:sldChg>
      <pc:sldChg chg="modSp add del mod">
        <pc:chgData name="Lola Bell" userId="35829591-d54e-45a8-96eb-55b1106d1785" providerId="ADAL" clId="{C460D390-82CA-4CCE-AEF3-BCCB62714ECA}" dt="2026-04-13T10:40:51.876" v="366" actId="47"/>
        <pc:sldMkLst>
          <pc:docMk/>
          <pc:sldMk cId="4136415123" sldId="363"/>
        </pc:sldMkLst>
      </pc:sldChg>
      <pc:sldChg chg="modSp mod">
        <pc:chgData name="Lola Bell" userId="35829591-d54e-45a8-96eb-55b1106d1785" providerId="ADAL" clId="{C460D390-82CA-4CCE-AEF3-BCCB62714ECA}" dt="2026-04-13T10:47:36.279" v="438" actId="20577"/>
        <pc:sldMkLst>
          <pc:docMk/>
          <pc:sldMk cId="3151363294" sldId="411"/>
        </pc:sldMkLst>
        <pc:spChg chg="mod">
          <ac:chgData name="Lola Bell" userId="35829591-d54e-45a8-96eb-55b1106d1785" providerId="ADAL" clId="{C460D390-82CA-4CCE-AEF3-BCCB62714ECA}" dt="2026-04-13T10:47:36.279" v="438" actId="20577"/>
          <ac:spMkLst>
            <pc:docMk/>
            <pc:sldMk cId="3151363294" sldId="411"/>
            <ac:spMk id="4" creationId="{574A00FF-C0FB-05EA-45AA-11F268676306}"/>
          </ac:spMkLst>
        </pc:spChg>
      </pc:sldChg>
      <pc:sldChg chg="modSp mod modAnim">
        <pc:chgData name="Lola Bell" userId="35829591-d54e-45a8-96eb-55b1106d1785" providerId="ADAL" clId="{C460D390-82CA-4CCE-AEF3-BCCB62714ECA}" dt="2026-04-13T10:43:31.971" v="415" actId="20577"/>
        <pc:sldMkLst>
          <pc:docMk/>
          <pc:sldMk cId="2485918750" sldId="432"/>
        </pc:sldMkLst>
        <pc:spChg chg="mod">
          <ac:chgData name="Lola Bell" userId="35829591-d54e-45a8-96eb-55b1106d1785" providerId="ADAL" clId="{C460D390-82CA-4CCE-AEF3-BCCB62714ECA}" dt="2026-04-13T10:43:31.971" v="415" actId="20577"/>
          <ac:spMkLst>
            <pc:docMk/>
            <pc:sldMk cId="2485918750" sldId="432"/>
            <ac:spMk id="3" creationId="{2A7737A8-4B32-A343-4A99-E3A1D430AFFF}"/>
          </ac:spMkLst>
        </pc:spChg>
      </pc:sldChg>
      <pc:sldChg chg="modSp mod addAnim delAnim modAnim">
        <pc:chgData name="Lola Bell" userId="35829591-d54e-45a8-96eb-55b1106d1785" providerId="ADAL" clId="{C460D390-82CA-4CCE-AEF3-BCCB62714ECA}" dt="2026-04-13T10:51:15.595" v="462"/>
        <pc:sldMkLst>
          <pc:docMk/>
          <pc:sldMk cId="1622291936" sldId="433"/>
        </pc:sldMkLst>
        <pc:spChg chg="mod">
          <ac:chgData name="Lola Bell" userId="35829591-d54e-45a8-96eb-55b1106d1785" providerId="ADAL" clId="{C460D390-82CA-4CCE-AEF3-BCCB62714ECA}" dt="2026-04-13T10:50:00.914" v="450" actId="14100"/>
          <ac:spMkLst>
            <pc:docMk/>
            <pc:sldMk cId="1622291936" sldId="433"/>
            <ac:spMk id="6" creationId="{0942B0E3-D77C-B465-BD54-A3174EB39178}"/>
          </ac:spMkLst>
        </pc:spChg>
      </pc:sldChg>
      <pc:sldChg chg="modAnim">
        <pc:chgData name="Lola Bell" userId="35829591-d54e-45a8-96eb-55b1106d1785" providerId="ADAL" clId="{C460D390-82CA-4CCE-AEF3-BCCB62714ECA}" dt="2026-04-13T10:48:32.611" v="445"/>
        <pc:sldMkLst>
          <pc:docMk/>
          <pc:sldMk cId="1191171162" sldId="437"/>
        </pc:sldMkLst>
      </pc:sldChg>
      <pc:sldChg chg="modSp add mod">
        <pc:chgData name="Lola Bell" userId="35829591-d54e-45a8-96eb-55b1106d1785" providerId="ADAL" clId="{C460D390-82CA-4CCE-AEF3-BCCB62714ECA}" dt="2026-04-13T10:41:33.804" v="375" actId="207"/>
        <pc:sldMkLst>
          <pc:docMk/>
          <pc:sldMk cId="750156507" sldId="442"/>
        </pc:sldMkLst>
        <pc:spChg chg="mod">
          <ac:chgData name="Lola Bell" userId="35829591-d54e-45a8-96eb-55b1106d1785" providerId="ADAL" clId="{C460D390-82CA-4CCE-AEF3-BCCB62714ECA}" dt="2026-04-13T10:41:08.005" v="369" actId="207"/>
          <ac:spMkLst>
            <pc:docMk/>
            <pc:sldMk cId="750156507" sldId="442"/>
            <ac:spMk id="2" creationId="{FCCD89DF-3C0B-B0EB-FF24-3A56A497F665}"/>
          </ac:spMkLst>
        </pc:spChg>
        <pc:spChg chg="mod">
          <ac:chgData name="Lola Bell" userId="35829591-d54e-45a8-96eb-55b1106d1785" providerId="ADAL" clId="{C460D390-82CA-4CCE-AEF3-BCCB62714ECA}" dt="2026-04-13T10:41:03.074" v="367" actId="207"/>
          <ac:spMkLst>
            <pc:docMk/>
            <pc:sldMk cId="750156507" sldId="442"/>
            <ac:spMk id="3" creationId="{C2A3DE2C-2964-9FFB-537A-87C04C021B41}"/>
          </ac:spMkLst>
        </pc:spChg>
        <pc:spChg chg="mod">
          <ac:chgData name="Lola Bell" userId="35829591-d54e-45a8-96eb-55b1106d1785" providerId="ADAL" clId="{C460D390-82CA-4CCE-AEF3-BCCB62714ECA}" dt="2026-04-13T10:41:18.768" v="371" actId="207"/>
          <ac:spMkLst>
            <pc:docMk/>
            <pc:sldMk cId="750156507" sldId="442"/>
            <ac:spMk id="4" creationId="{5773F04C-0451-6FD2-FCF8-5FC3F168275F}"/>
          </ac:spMkLst>
        </pc:spChg>
        <pc:spChg chg="mod">
          <ac:chgData name="Lola Bell" userId="35829591-d54e-45a8-96eb-55b1106d1785" providerId="ADAL" clId="{C460D390-82CA-4CCE-AEF3-BCCB62714ECA}" dt="2026-04-13T10:41:14.456" v="370" actId="207"/>
          <ac:spMkLst>
            <pc:docMk/>
            <pc:sldMk cId="750156507" sldId="442"/>
            <ac:spMk id="5" creationId="{3EE44BF3-0470-090F-16A8-40EA975F46D0}"/>
          </ac:spMkLst>
        </pc:spChg>
        <pc:spChg chg="mod">
          <ac:chgData name="Lola Bell" userId="35829591-d54e-45a8-96eb-55b1106d1785" providerId="ADAL" clId="{C460D390-82CA-4CCE-AEF3-BCCB62714ECA}" dt="2026-04-13T10:41:33.804" v="375" actId="207"/>
          <ac:spMkLst>
            <pc:docMk/>
            <pc:sldMk cId="750156507" sldId="442"/>
            <ac:spMk id="42" creationId="{6D61DBE3-0FFF-4599-1F7C-7572AA1D520A}"/>
          </ac:spMkLst>
        </pc:spChg>
        <pc:spChg chg="mod">
          <ac:chgData name="Lola Bell" userId="35829591-d54e-45a8-96eb-55b1106d1785" providerId="ADAL" clId="{C460D390-82CA-4CCE-AEF3-BCCB62714ECA}" dt="2026-04-13T10:41:29.655" v="374" actId="207"/>
          <ac:spMkLst>
            <pc:docMk/>
            <pc:sldMk cId="750156507" sldId="442"/>
            <ac:spMk id="43" creationId="{2CE3726C-9605-30B1-7410-3E1FBD9FD23A}"/>
          </ac:spMkLst>
        </pc:spChg>
        <pc:spChg chg="mod">
          <ac:chgData name="Lola Bell" userId="35829591-d54e-45a8-96eb-55b1106d1785" providerId="ADAL" clId="{C460D390-82CA-4CCE-AEF3-BCCB62714ECA}" dt="2026-04-13T10:41:26.483" v="373" actId="207"/>
          <ac:spMkLst>
            <pc:docMk/>
            <pc:sldMk cId="750156507" sldId="442"/>
            <ac:spMk id="44" creationId="{AC363A6E-CF07-7339-A2ED-B5009EA0D240}"/>
          </ac:spMkLst>
        </pc:spChg>
        <pc:spChg chg="mod">
          <ac:chgData name="Lola Bell" userId="35829591-d54e-45a8-96eb-55b1106d1785" providerId="ADAL" clId="{C460D390-82CA-4CCE-AEF3-BCCB62714ECA}" dt="2026-04-13T10:41:22.361" v="372" actId="207"/>
          <ac:spMkLst>
            <pc:docMk/>
            <pc:sldMk cId="750156507" sldId="442"/>
            <ac:spMk id="45" creationId="{1ABF4FB4-6CD2-CBFC-74DB-14386C9115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36F4-D571-4472-BE0A-4787C54B987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B1ECC-17F7-490D-8CE4-FF3497D6D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29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8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9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47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6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9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B9983-79A0-B5FC-AA9A-AF91D259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834ED-CD49-4418-5ED5-A0972FFAD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3133B-33C8-F791-4104-84933947D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347E-6C85-B6F4-A373-49B4E3FF5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9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46B4-3261-F0FD-CB23-659A912D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8A15E-F239-B613-6A13-0D732149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0F38C-8A22-D2D6-51C9-47CBBB63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1CA5-18B6-44C9-ADE3-333F6BB0FB77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FCFD9-90D1-6769-7483-CC775978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F0A46-FB09-AF92-467E-0DA73AD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99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7CC5-FDFF-50AD-66A2-811E85EA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E4FB7-93D0-7A3F-87CA-70D17D99C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35EA-9818-C2A7-FD98-F5BD7E39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3262-0E7F-4910-9D59-950BCE4DAC90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8D816-3712-37CE-6582-5FB916D7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3B5F-9FF4-AA24-96DD-B1C43BEF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1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98613E-4635-036A-57DD-3660416C8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4A353-359E-7F65-51A6-60F0DE565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FA18-39B0-1E10-A986-5F3F245B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2B5C-0683-4269-9210-0BCB4495FF5A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1CCAA-00F7-E580-99C0-3F1E90F6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6E9EE-A013-6D8A-26C2-1BE09671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8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2F1E-3E0C-0B42-9F72-4A91621D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6F32-881F-3823-8061-51CBCEFB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4D85-C80E-262F-4A3E-E93D8B02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3A36-EF60-4742-B665-05D15CCFF950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C47C9-AE55-AE72-C996-470477AB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3D2E0-ED33-058A-D595-60DEF9EB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00AF-BBE4-F5BC-76DE-803A28E4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B6BE2-7CBC-B08F-1881-827E1672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A5E2-BB79-9896-B268-7E9D65D5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2E9E-B2F9-4892-B6F1-067E26B00F07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D8843-01A2-3EE1-5A3B-5736002D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99343-D3F5-95F8-4C35-E7D696A2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4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BCC5-B4ED-119B-2DBA-D0CCCC9A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B3897-94E2-A29F-414B-7BE13B4A0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D6202-5BDE-E3FA-0F74-D71E1244A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DC0B6-7DA6-5BDB-D1CE-4AC51AB3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8BDD-BA90-42B0-BB68-36214D0830A4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C67C-82E4-8B73-5182-7582F223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E59E9-E2F2-D432-20EF-63083D59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22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A12F-41D6-D2BD-0C62-64168BA2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AE896-890B-E723-22CF-B2AF9414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BFE85-B7DA-35BD-F1F6-3D9F02F51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F4E6C-10E0-B52C-92D4-3AE1BF713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84E6B-FC60-91A2-96F6-E22EB7CC4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3DE51-9697-107E-2F62-52DAC2C5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F0C2-0320-4DE6-BB42-F41BE1024391}" type="datetime1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F0D66-CBD6-4F6F-C05C-92503441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1BEF7-DE87-36CB-0D49-723DB583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08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3AD9-D019-5E63-CAC1-A0234820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C1898-4D3E-C2CD-FC61-37CF76D2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02B1-03D5-4CCF-8323-05B6E6E6B360}" type="datetime1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52690-7C05-D03C-22AB-4F9AE7CF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E2BD6-E67C-4CE8-8C74-30DE6C21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2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D6318-52A3-0DF5-021E-5D6EC6DF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A6A2-6303-4879-92BC-5CF0F470D2A4}" type="datetime1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E2B30-D37F-154E-6F59-944F827D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CBEED-E2D5-2328-903D-26BDE170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8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F61C-45B1-DBCA-5D73-26E2FA12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E59E-797C-C12E-A7D7-B3038292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1D238-1451-96CD-8A00-93947EFFE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CD2E6-8071-779E-5179-6DDDC686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F1B9-B7F6-484C-A522-CBDB8AD3ADD2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254A0-580B-6AF8-07BB-7C44E595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2930B-32EF-5F47-06C7-FF46F4C5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2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93DF-35B8-1BC6-09CA-D6FBD14B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A5313-A3B6-A4B0-E2E7-A8CF286EF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9083F-2F7F-4012-0C71-59F8FA00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E0112-8B57-DD4D-6A17-84535D37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DD3E-32F5-4CA8-B2BE-9258DD6115A8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C9E33-2136-2C47-1F27-6B77CA59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F7798-FF07-D3DD-2CDF-DC9AF940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58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9A869-2177-E059-DD64-60DB8A37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3A16-CB4C-71B6-FA5E-A0B9D02C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1F17-0BC1-502C-EB9C-BC66347C0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3BF51-900A-498D-BEF3-4D7F8DCBE565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A841-3314-B0E6-E769-468004449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F3AE-6DEB-1515-8FE6-CCA0487B8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80BF14"/>
                </a:solidFill>
                <a:latin typeface="Quicksand" panose="00000500000000000000" pitchFamily="2" charset="0"/>
              </a:defRPr>
            </a:lvl1pPr>
          </a:lstStyle>
          <a:p>
            <a:fld id="{EC2D314B-3BA0-46E5-BA5E-9958C85347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79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57866970/350a283d6a" TargetMode="External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57866970?h=350a283d6a&amp;amp;app_id=122963" TargetMode="Externa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57870147/d8e77296d5" TargetMode="External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57870147?h=d8e77296d5&amp;amp;app_id=122963" TargetMode="Externa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ellnorthlincolnshire.org.uk/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healthyholidayshull.org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hyperlink" Target="https://www.eastridingculture.co.uk/active-communities/" TargetMode="External"/><Relationship Id="rId4" Type="http://schemas.openxmlformats.org/officeDocument/2006/relationships/image" Target="../media/image31.svg"/><Relationship Id="rId9" Type="http://schemas.openxmlformats.org/officeDocument/2006/relationships/hyperlink" Target="https://discovernortheastlincolnshire.co.uk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hyperlink" Target="https://crimestoppers-uk.org/fearles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8F3iZQ4SKU?feature=oembed" TargetMode="External"/><Relationship Id="rId6" Type="http://schemas.openxmlformats.org/officeDocument/2006/relationships/hyperlink" Target="https://www.youtube.com/watch?v=o8F3iZQ4SKU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528CF6-1CC2-A88E-4944-2231DEB168F9}"/>
              </a:ext>
            </a:extLst>
          </p:cNvPr>
          <p:cNvSpPr/>
          <p:nvPr/>
        </p:nvSpPr>
        <p:spPr>
          <a:xfrm>
            <a:off x="0" y="-24856"/>
            <a:ext cx="6343189" cy="6882856"/>
          </a:xfrm>
          <a:prstGeom prst="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7AAEA-940E-5424-2390-54511B109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307" y="2619771"/>
            <a:ext cx="5188693" cy="23876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Introduction to Anti-Social Behaviour</a:t>
            </a:r>
            <a:br>
              <a:rPr lang="en-US" sz="6600" b="1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</a:br>
            <a:endParaRPr lang="en-GB" sz="6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CECE4F-25DF-B901-2BD1-B42AD4B724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Picture 14" descr="A green circle with blue text&#10;&#10;Description automatically generated">
            <a:extLst>
              <a:ext uri="{FF2B5EF4-FFF2-40B4-BE49-F238E27FC236}">
                <a16:creationId xmlns:a16="http://schemas.microsoft.com/office/drawing/2014/main" id="{F2BA5F43-960E-F671-3DC3-0489CED82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08" y="427853"/>
            <a:ext cx="4793226" cy="4793226"/>
          </a:xfrm>
          <a:prstGeom prst="rect">
            <a:avLst/>
          </a:prstGeom>
        </p:spPr>
      </p:pic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772DAFC3-D473-1919-29D7-7942EED66994}"/>
              </a:ext>
            </a:extLst>
          </p:cNvPr>
          <p:cNvSpPr/>
          <p:nvPr/>
        </p:nvSpPr>
        <p:spPr>
          <a:xfrm>
            <a:off x="633268" y="4630706"/>
            <a:ext cx="5099713" cy="1620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80000"/>
              </a:lnSpc>
            </a:pPr>
            <a:endParaRPr lang="en-US" sz="2400" b="1">
              <a:solidFill>
                <a:srgbClr val="80BF15"/>
              </a:solidFill>
              <a:latin typeface="Quicksand" pitchFamily="2" charset="77"/>
              <a:ea typeface="Hiragino Maru Gothic Pro W4" panose="020F0400000000000000" pitchFamily="34" charset="-128"/>
              <a:cs typeface="Poppins" pitchFamily="2" charset="77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18E5B-BF0E-010C-0AAD-B105D2CB0D24}"/>
              </a:ext>
            </a:extLst>
          </p:cNvPr>
          <p:cNvSpPr txBox="1"/>
          <p:nvPr/>
        </p:nvSpPr>
        <p:spPr>
          <a:xfrm>
            <a:off x="907307" y="4855737"/>
            <a:ext cx="4760476" cy="129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000" b="1" dirty="0">
                <a:solidFill>
                  <a:srgbClr val="80BF15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Recommended for:</a:t>
            </a:r>
            <a:r>
              <a:rPr lang="en-US" sz="1100" b="1" dirty="0">
                <a:solidFill>
                  <a:srgbClr val="80BF15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 </a:t>
            </a:r>
          </a:p>
          <a:p>
            <a:pPr algn="l"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Key stage 3, 4 and above</a:t>
            </a:r>
            <a:b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</a:br>
            <a:endParaRPr lang="en-US" sz="1600" dirty="0">
              <a:solidFill>
                <a:schemeClr val="tx1"/>
              </a:solidFill>
              <a:latin typeface="Quicksand" pitchFamily="2" charset="77"/>
              <a:cs typeface="Poppins" pitchFamily="2" charset="77"/>
            </a:endParaRPr>
          </a:p>
          <a:p>
            <a:pPr algn="l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Warning: </a:t>
            </a:r>
            <a: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contains content some viewers might find upsetting.</a:t>
            </a:r>
          </a:p>
          <a:p>
            <a:endParaRPr lang="en-US" sz="1100" dirty="0"/>
          </a:p>
        </p:txBody>
      </p:sp>
      <p:pic>
        <p:nvPicPr>
          <p:cNvPr id="6" name="Picture 5" descr="A logo for a police and crime commission&#10;&#10;Description automatically generated">
            <a:extLst>
              <a:ext uri="{FF2B5EF4-FFF2-40B4-BE49-F238E27FC236}">
                <a16:creationId xmlns:a16="http://schemas.microsoft.com/office/drawing/2014/main" id="{FE8D6E77-D0BE-442C-B911-16AE265E0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46" y="5528463"/>
            <a:ext cx="1209291" cy="855563"/>
          </a:xfrm>
          <a:prstGeom prst="rect">
            <a:avLst/>
          </a:prstGeom>
        </p:spPr>
      </p:pic>
      <p:pic>
        <p:nvPicPr>
          <p:cNvPr id="7" name="Picture 6" descr="A white badge with a blue and white circle with a crown and a red and white circle with a blue and white circle with a red crown on it&#10;&#10;Description automatically generated">
            <a:extLst>
              <a:ext uri="{FF2B5EF4-FFF2-40B4-BE49-F238E27FC236}">
                <a16:creationId xmlns:a16="http://schemas.microsoft.com/office/drawing/2014/main" id="{292783C6-D7AB-E682-CE01-AB79C31C6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61" y="5648931"/>
            <a:ext cx="469406" cy="614629"/>
          </a:xfrm>
          <a:prstGeom prst="rect">
            <a:avLst/>
          </a:prstGeom>
        </p:spPr>
      </p:pic>
      <p:pic>
        <p:nvPicPr>
          <p:cNvPr id="8" name="Picture 7" descr="Black arrows and text on a white background&#10;&#10;Description automatically generated">
            <a:extLst>
              <a:ext uri="{FF2B5EF4-FFF2-40B4-BE49-F238E27FC236}">
                <a16:creationId xmlns:a16="http://schemas.microsoft.com/office/drawing/2014/main" id="{F34628D0-0AF9-BBD4-F708-C81F604B6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91" y="5648931"/>
            <a:ext cx="1228023" cy="5688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1BCC2-2087-7B2D-C2C5-BDACECEC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5E87-BFA6-7C46-4917-36ED514AE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0AC41A-CA43-1BF5-8DC7-FBC9F2ADF650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32E06-FE88-EBA8-F1DB-0F7B3925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3588"/>
            <a:ext cx="41605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Imagine you are an elderly person who was robbed by a group not that far from here.</a:t>
            </a:r>
          </a:p>
          <a:p>
            <a:pPr marL="0" indent="0">
              <a:buNone/>
            </a:pPr>
            <a:r>
              <a:rPr lang="en-GB" sz="2200" b="1" dirty="0">
                <a:latin typeface="Quicksand" panose="00000500000000000000" pitchFamily="2" charset="0"/>
              </a:rPr>
              <a:t>What might they see?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C655DA7-BA4B-0360-09E7-DEE192C7B92E}"/>
              </a:ext>
            </a:extLst>
          </p:cNvPr>
          <p:cNvSpPr/>
          <p:nvPr/>
        </p:nvSpPr>
        <p:spPr>
          <a:xfrm>
            <a:off x="838200" y="4635500"/>
            <a:ext cx="4052365" cy="1561005"/>
          </a:xfrm>
          <a:prstGeom prst="roundRect">
            <a:avLst>
              <a:gd name="adj" fmla="val 23581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/>
            <a:endParaRPr lang="en-GB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Suggestion: they might be frightened or even angry as they associate the group with negative feelings</a:t>
            </a:r>
          </a:p>
          <a:p>
            <a:pPr algn="ctr"/>
            <a:endParaRPr lang="en-GB" sz="2000" b="1" dirty="0">
              <a:latin typeface="Quicksand" panose="00000500000000000000" pitchFamily="2" charset="0"/>
            </a:endParaRPr>
          </a:p>
          <a:p>
            <a:pPr algn="ctr"/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68F7A5-4863-9311-6831-F371B1DD12B4}"/>
              </a:ext>
            </a:extLst>
          </p:cNvPr>
          <p:cNvSpPr txBox="1">
            <a:spLocks/>
          </p:cNvSpPr>
          <p:nvPr/>
        </p:nvSpPr>
        <p:spPr>
          <a:xfrm>
            <a:off x="838200" y="69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latin typeface="Bahnschrift Condensed" panose="020B0502040204020203" pitchFamily="34" charset="0"/>
              </a:rPr>
              <a:t>Perceptions</a:t>
            </a:r>
            <a:endParaRPr lang="en-GB" sz="5400" dirty="0">
              <a:latin typeface="Bahnschrift Condensed" panose="020B0502040204020203" pitchFamily="34" charset="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03AC68FC-1607-6E01-7816-F5FC1163BE49}"/>
              </a:ext>
            </a:extLst>
          </p:cNvPr>
          <p:cNvSpPr/>
          <p:nvPr/>
        </p:nvSpPr>
        <p:spPr>
          <a:xfrm>
            <a:off x="8901385" y="4844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6D44E3-A0A3-94E8-A950-1A1E805A3763}"/>
              </a:ext>
            </a:extLst>
          </p:cNvPr>
          <p:cNvSpPr txBox="1"/>
          <p:nvPr/>
        </p:nvSpPr>
        <p:spPr>
          <a:xfrm>
            <a:off x="8901386" y="5705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pic>
        <p:nvPicPr>
          <p:cNvPr id="15" name="Picture 1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BD8FBB58-135E-C836-E0BD-22501401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51FA160-18F8-FF75-792B-0A5D76CE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1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217A5-BBE1-5FD0-1C8C-560B47E1F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F520F-114F-2A08-8F15-C0030F8E0CC1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BCA18-A3E8-9DA0-5F9E-6C9BE5A4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8900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What do you think?</a:t>
            </a:r>
            <a:br>
              <a:rPr lang="en-GB" sz="5400" dirty="0">
                <a:latin typeface="Bahnschrift Condensed" panose="020B0502040204020203" pitchFamily="34" charset="0"/>
              </a:rPr>
            </a:br>
            <a:r>
              <a:rPr lang="en-GB" sz="40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Discussion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sz="3600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3436E-8E31-0CEC-5260-50898BBB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0" y="3328374"/>
            <a:ext cx="4530283" cy="352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Do you think young people are judged negatively just for being out and about?</a:t>
            </a:r>
          </a:p>
          <a:p>
            <a:pPr marL="0" indent="0">
              <a:buNone/>
            </a:pPr>
            <a:endParaRPr lang="en-GB" sz="24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Has this ever happened to you?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How does it feel?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Is it fair?</a:t>
            </a:r>
          </a:p>
        </p:txBody>
      </p:sp>
      <p:pic>
        <p:nvPicPr>
          <p:cNvPr id="15" name="Picture 1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6AA3232A-95CB-2883-470A-FB31146F2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806FF96-C0F1-8C79-7D51-2BCECA45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0E69-0E8A-9EAF-9A4B-54AEA182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96A94-5AA6-581E-6266-51E12ECE262D}"/>
              </a:ext>
            </a:extLst>
          </p:cNvPr>
          <p:cNvSpPr/>
          <p:nvPr/>
        </p:nvSpPr>
        <p:spPr>
          <a:xfrm>
            <a:off x="-293539" y="-29593"/>
            <a:ext cx="13000244" cy="2720315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1B004-FF4F-ACB6-6D9A-AA3C9B41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65" y="536223"/>
            <a:ext cx="10515600" cy="1325563"/>
          </a:xfrm>
        </p:spPr>
        <p:txBody>
          <a:bodyPr/>
          <a:lstStyle/>
          <a:p>
            <a:r>
              <a:rPr lang="en-GB" dirty="0">
                <a:latin typeface="Bahnschrift Condensed" panose="020B0502040204020203" pitchFamily="34" charset="0"/>
              </a:rPr>
              <a:t>If young people are unfairly judged, </a:t>
            </a:r>
            <a:br>
              <a:rPr lang="en-GB" dirty="0">
                <a:latin typeface="Bahnschrift Condensed" panose="020B0502040204020203" pitchFamily="34" charset="0"/>
              </a:rPr>
            </a:br>
            <a:r>
              <a:rPr lang="en-GB" dirty="0">
                <a:latin typeface="Bahnschrift Condensed" panose="020B0502040204020203" pitchFamily="34" charset="0"/>
              </a:rPr>
              <a:t>what can we do about it?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FCDC773-8C20-7852-CC25-EB3E121A3B84}"/>
              </a:ext>
            </a:extLst>
          </p:cNvPr>
          <p:cNvSpPr/>
          <p:nvPr/>
        </p:nvSpPr>
        <p:spPr>
          <a:xfrm>
            <a:off x="643984" y="3860087"/>
            <a:ext cx="4690016" cy="2375095"/>
          </a:xfrm>
          <a:prstGeom prst="roundRect">
            <a:avLst>
              <a:gd name="adj" fmla="val 15239"/>
            </a:avLst>
          </a:prstGeom>
          <a:noFill/>
          <a:ln>
            <a:solidFill>
              <a:srgbClr val="7AB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B1E16D4C-4481-6492-7170-B62D5A0712BB}"/>
              </a:ext>
            </a:extLst>
          </p:cNvPr>
          <p:cNvSpPr/>
          <p:nvPr/>
        </p:nvSpPr>
        <p:spPr>
          <a:xfrm>
            <a:off x="643984" y="3860086"/>
            <a:ext cx="4690014" cy="842985"/>
          </a:xfrm>
          <a:prstGeom prst="roundRect">
            <a:avLst>
              <a:gd name="adj" fmla="val 37005"/>
            </a:avLst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Quicksand" panose="00000500000000000000" pitchFamily="2" charset="0"/>
              </a:rPr>
              <a:t>Option 1</a:t>
            </a:r>
            <a:endParaRPr lang="en-US" sz="2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DCB87C-D577-C0AD-2D79-9007ABBBA767}"/>
              </a:ext>
            </a:extLst>
          </p:cNvPr>
          <p:cNvSpPr txBox="1"/>
          <p:nvPr/>
        </p:nvSpPr>
        <p:spPr>
          <a:xfrm>
            <a:off x="729921" y="4717021"/>
            <a:ext cx="4451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accept it.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might complain or get angry about it.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Nothing really changes.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F406C7-E0C1-CE1B-A89C-5C5361DC57E2}"/>
              </a:ext>
            </a:extLst>
          </p:cNvPr>
          <p:cNvSpPr/>
          <p:nvPr/>
        </p:nvSpPr>
        <p:spPr>
          <a:xfrm>
            <a:off x="5562600" y="3860087"/>
            <a:ext cx="6019800" cy="2375095"/>
          </a:xfrm>
          <a:prstGeom prst="roundRect">
            <a:avLst>
              <a:gd name="adj" fmla="val 15239"/>
            </a:avLst>
          </a:prstGeom>
          <a:noFill/>
          <a:ln>
            <a:solidFill>
              <a:srgbClr val="7AB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018B528F-9969-A12A-D663-F0C101557061}"/>
              </a:ext>
            </a:extLst>
          </p:cNvPr>
          <p:cNvSpPr/>
          <p:nvPr/>
        </p:nvSpPr>
        <p:spPr>
          <a:xfrm>
            <a:off x="5562600" y="3860086"/>
            <a:ext cx="6019798" cy="842985"/>
          </a:xfrm>
          <a:prstGeom prst="roundRect">
            <a:avLst>
              <a:gd name="adj" fmla="val 37005"/>
            </a:avLst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Quicksand" panose="00000500000000000000" pitchFamily="2" charset="0"/>
              </a:rPr>
              <a:t>Option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B6E0C-3B0D-9A4A-8B4D-6668AA251F3D}"/>
              </a:ext>
            </a:extLst>
          </p:cNvPr>
          <p:cNvSpPr txBox="1"/>
          <p:nvPr/>
        </p:nvSpPr>
        <p:spPr>
          <a:xfrm>
            <a:off x="5734050" y="4807407"/>
            <a:ext cx="5670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prove the haters wrong.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can be helpful and friendly. 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can be considerate and aware of perceptions that some people might misjudge.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0DC91-B0F5-686C-CE36-62281E1ADE93}"/>
              </a:ext>
            </a:extLst>
          </p:cNvPr>
          <p:cNvSpPr txBox="1"/>
          <p:nvPr/>
        </p:nvSpPr>
        <p:spPr>
          <a:xfrm>
            <a:off x="4707613" y="2875839"/>
            <a:ext cx="2776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GB" sz="2000" b="1" dirty="0">
              <a:latin typeface="Bahnschrift" panose="020B0502040204020203" pitchFamily="34" charset="0"/>
            </a:endParaRPr>
          </a:p>
          <a:p>
            <a:pPr marL="0" indent="0" algn="ctr">
              <a:buNone/>
            </a:pPr>
            <a:r>
              <a:rPr lang="en-GB" sz="2000" b="1" dirty="0">
                <a:latin typeface="Bahnschrift" panose="020B0502040204020203" pitchFamily="34" charset="0"/>
              </a:rPr>
              <a:t>Two general options: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9C0FEB57-18C5-D81D-A8FA-38737522B5E4}"/>
              </a:ext>
            </a:extLst>
          </p:cNvPr>
          <p:cNvSpPr/>
          <p:nvPr/>
        </p:nvSpPr>
        <p:spPr>
          <a:xfrm>
            <a:off x="8901385" y="17417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5EE0E-114D-0B9F-7A09-4CFCCAD58F38}"/>
              </a:ext>
            </a:extLst>
          </p:cNvPr>
          <p:cNvSpPr txBox="1"/>
          <p:nvPr/>
        </p:nvSpPr>
        <p:spPr>
          <a:xfrm>
            <a:off x="8901386" y="18278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hints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3734C-B7E2-430D-87F3-0B39E22A7BBE}"/>
              </a:ext>
            </a:extLst>
          </p:cNvPr>
          <p:cNvSpPr txBox="1"/>
          <p:nvPr/>
        </p:nvSpPr>
        <p:spPr>
          <a:xfrm>
            <a:off x="701134" y="1846220"/>
            <a:ext cx="6505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Hands up with suggestions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9093C-3B00-05C7-F3C8-47031288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6EAA6-D53A-0519-1348-3B9166C9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high angle view of people shaking hands&#10;&#10;Description automatically generated">
            <a:extLst>
              <a:ext uri="{FF2B5EF4-FFF2-40B4-BE49-F238E27FC236}">
                <a16:creationId xmlns:a16="http://schemas.microsoft.com/office/drawing/2014/main" id="{7297A524-AAE6-C4C2-14B5-9A7B17651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0" t="11829" r="4982" b="4838"/>
          <a:stretch/>
        </p:blipFill>
        <p:spPr>
          <a:xfrm>
            <a:off x="7867649" y="-1"/>
            <a:ext cx="4324351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3DB477-71E1-DEEB-856D-13BACF0A145D}"/>
              </a:ext>
            </a:extLst>
          </p:cNvPr>
          <p:cNvSpPr/>
          <p:nvPr/>
        </p:nvSpPr>
        <p:spPr>
          <a:xfrm rot="16200000">
            <a:off x="5265002" y="-5265005"/>
            <a:ext cx="1661993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F4F21-180B-E4F7-A0C2-EA5F3B2C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0" y="2221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Positively Changing Perceptions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6D5B6-D6FC-37D6-95D8-8FA3C626B1AA}"/>
              </a:ext>
            </a:extLst>
          </p:cNvPr>
          <p:cNvSpPr txBox="1"/>
          <p:nvPr/>
        </p:nvSpPr>
        <p:spPr>
          <a:xfrm>
            <a:off x="524930" y="2136338"/>
            <a:ext cx="1043007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latin typeface="Quicksand" panose="00000500000000000000" pitchFamily="2" charset="0"/>
              </a:rPr>
              <a:t>Instead of swearing and being overly loud &gt;        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Have an actual conversation.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blocking a pavement or shop doorway &gt;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Move out the way.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taking up more space than you need on a bus &gt;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Give up your seat to someone who needs it. 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dropping rubbish  &gt; 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Put it in the bin. 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hanging out where there is litter or vandalism  &gt; </a:t>
            </a:r>
            <a:br>
              <a:rPr lang="en-GB" b="1" dirty="0">
                <a:latin typeface="Quicksand" panose="00000500000000000000" pitchFamily="2" charset="0"/>
              </a:rPr>
            </a:br>
            <a:r>
              <a:rPr lang="en-GB" b="1" dirty="0">
                <a:latin typeface="Quicksand" panose="00000500000000000000" pitchFamily="2" charset="0"/>
              </a:rPr>
              <a:t>(people might think you did it)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Choose a nicer space, a nearby bin might be handy!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6410A38-503C-9583-5136-A1FE2DE53B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4337" y="3428999"/>
            <a:ext cx="3454183" cy="38270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9FEA64-BCC7-8608-0CF7-90504544AFAB}"/>
              </a:ext>
            </a:extLst>
          </p:cNvPr>
          <p:cNvSpPr txBox="1"/>
          <p:nvPr/>
        </p:nvSpPr>
        <p:spPr>
          <a:xfrm>
            <a:off x="9500370" y="4948217"/>
            <a:ext cx="255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hnschrift Condensed" panose="020B0502040204020203" pitchFamily="34" charset="0"/>
              </a:rPr>
              <a:t>Click to see more examples on the next slide</a:t>
            </a:r>
            <a:endParaRPr lang="en-GB" sz="3200" b="1" dirty="0">
              <a:latin typeface="Bahnschrift Condensed" panose="020B0502040204020203" pitchFamily="34" charset="0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AB320E6-C5C0-5314-112C-33107EE9F7B7}"/>
              </a:ext>
            </a:extLst>
          </p:cNvPr>
          <p:cNvSpPr/>
          <p:nvPr/>
        </p:nvSpPr>
        <p:spPr>
          <a:xfrm>
            <a:off x="8901385" y="61780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EA962-9B98-2861-25CC-3365E4990F27}"/>
              </a:ext>
            </a:extLst>
          </p:cNvPr>
          <p:cNvSpPr txBox="1"/>
          <p:nvPr/>
        </p:nvSpPr>
        <p:spPr>
          <a:xfrm>
            <a:off x="8901386" y="70394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1E0364B-5754-FFBB-8D49-14647091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9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people shaking hands&#10;&#10;Description automatically generated">
            <a:extLst>
              <a:ext uri="{FF2B5EF4-FFF2-40B4-BE49-F238E27FC236}">
                <a16:creationId xmlns:a16="http://schemas.microsoft.com/office/drawing/2014/main" id="{DEF489C4-C681-D501-A621-DCC7BE730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9" t="3496" r="12956" b="13171"/>
          <a:stretch/>
        </p:blipFill>
        <p:spPr>
          <a:xfrm>
            <a:off x="9564756" y="-1"/>
            <a:ext cx="2627244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A6EA-3CC2-0B44-CA40-5AA305FAE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7" y="2094704"/>
            <a:ext cx="10921182" cy="46751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looking at people as they pass you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Give them space or maybe offer a friendly “hi,” without being intimidating.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riding your bike on the pavement or using scooters dangerously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Be safe and sensible about it.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playing loud music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Play it so that you can hear it, but so that everyone else doesn’t have to!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spitting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Keep your saliva in your mouth! It doesn’t do anything for you to spit.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AEEB4-57E3-D747-5027-C06BBCA99DDC}"/>
              </a:ext>
            </a:extLst>
          </p:cNvPr>
          <p:cNvSpPr/>
          <p:nvPr/>
        </p:nvSpPr>
        <p:spPr>
          <a:xfrm rot="16200000">
            <a:off x="5253036" y="-5253039"/>
            <a:ext cx="1685925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7068F7-0F05-3B29-C7B5-36CAACB949AB}"/>
              </a:ext>
            </a:extLst>
          </p:cNvPr>
          <p:cNvSpPr txBox="1">
            <a:spLocks/>
          </p:cNvSpPr>
          <p:nvPr/>
        </p:nvSpPr>
        <p:spPr>
          <a:xfrm>
            <a:off x="540157" y="2651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Positively Changing Perceptions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E1B01015-4710-A7F0-D3DA-7F66AE44C4A9}"/>
              </a:ext>
            </a:extLst>
          </p:cNvPr>
          <p:cNvSpPr/>
          <p:nvPr/>
        </p:nvSpPr>
        <p:spPr>
          <a:xfrm>
            <a:off x="8901385" y="61780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9D265-6EF2-CF00-6D93-475A570EACFD}"/>
              </a:ext>
            </a:extLst>
          </p:cNvPr>
          <p:cNvSpPr txBox="1"/>
          <p:nvPr/>
        </p:nvSpPr>
        <p:spPr>
          <a:xfrm>
            <a:off x="8901386" y="70394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49AA4-2781-5E1E-2E6E-18A71346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4B32E6C-27DF-AB00-D5DE-18D35EB6811A}"/>
              </a:ext>
            </a:extLst>
          </p:cNvPr>
          <p:cNvSpPr/>
          <p:nvPr/>
        </p:nvSpPr>
        <p:spPr>
          <a:xfrm rot="16200000">
            <a:off x="5340928" y="-5395766"/>
            <a:ext cx="1510146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34098-F149-2DCD-3C77-216C554F0B20}"/>
              </a:ext>
            </a:extLst>
          </p:cNvPr>
          <p:cNvSpPr txBox="1"/>
          <p:nvPr/>
        </p:nvSpPr>
        <p:spPr>
          <a:xfrm>
            <a:off x="2094544" y="2947219"/>
            <a:ext cx="623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 b="1" dirty="0">
                <a:latin typeface="Bahnschrift Condensed" panose="020B0502040204020203" pitchFamily="34" charset="0"/>
              </a:rPr>
              <a:t>Vulnerable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88EC4-153A-B0D5-0326-FB458C5641BE}"/>
              </a:ext>
            </a:extLst>
          </p:cNvPr>
          <p:cNvSpPr txBox="1"/>
          <p:nvPr/>
        </p:nvSpPr>
        <p:spPr>
          <a:xfrm>
            <a:off x="1644506" y="4699559"/>
            <a:ext cx="659476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600" b="1">
                <a:solidFill>
                  <a:srgbClr val="B5E55A"/>
                </a:solidFill>
                <a:latin typeface="Bahnschrift Condensed" panose="020B0502040204020203" pitchFamily="34" charset="0"/>
              </a:rPr>
              <a:t>Older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315BB-9CEB-7793-0D74-B4DB5B10F680}"/>
              </a:ext>
            </a:extLst>
          </p:cNvPr>
          <p:cNvSpPr txBox="1"/>
          <p:nvPr/>
        </p:nvSpPr>
        <p:spPr>
          <a:xfrm>
            <a:off x="-1084116" y="2324829"/>
            <a:ext cx="6844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000" b="1" dirty="0">
                <a:latin typeface="Bahnschrift Condensed" panose="020B0502040204020203" pitchFamily="34" charset="0"/>
              </a:rPr>
              <a:t>Children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BE130-F7F1-8EA3-F7D4-41326CB217AB}"/>
              </a:ext>
            </a:extLst>
          </p:cNvPr>
          <p:cNvSpPr txBox="1"/>
          <p:nvPr/>
        </p:nvSpPr>
        <p:spPr>
          <a:xfrm>
            <a:off x="4261948" y="2150840"/>
            <a:ext cx="27726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000" b="1">
                <a:solidFill>
                  <a:srgbClr val="B5E55A"/>
                </a:solidFill>
                <a:latin typeface="Bahnschrift Condensed" panose="020B0502040204020203" pitchFamily="34" charset="0"/>
              </a:rPr>
              <a:t>Local shops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49D92-D60B-337D-343D-B6E620F314E6}"/>
              </a:ext>
            </a:extLst>
          </p:cNvPr>
          <p:cNvSpPr txBox="1"/>
          <p:nvPr/>
        </p:nvSpPr>
        <p:spPr>
          <a:xfrm>
            <a:off x="4239492" y="5341300"/>
            <a:ext cx="7114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>
                <a:solidFill>
                  <a:srgbClr val="80BF15"/>
                </a:solidFill>
                <a:latin typeface="Bahnschrift Condensed" panose="020B0502040204020203" pitchFamily="34" charset="0"/>
              </a:rPr>
              <a:t>Residents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0F125-A2C1-72ED-FE4C-B1BA1295FD43}"/>
              </a:ext>
            </a:extLst>
          </p:cNvPr>
          <p:cNvSpPr txBox="1"/>
          <p:nvPr/>
        </p:nvSpPr>
        <p:spPr>
          <a:xfrm>
            <a:off x="265749" y="4361005"/>
            <a:ext cx="36869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9000" b="1">
                <a:latin typeface="Bahnschrift Condensed" panose="020B0502040204020203" pitchFamily="34" charset="0"/>
              </a:rPr>
              <a:t>Schools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09D746-1511-85F9-2042-7A2DDF41FF63}"/>
              </a:ext>
            </a:extLst>
          </p:cNvPr>
          <p:cNvSpPr txBox="1"/>
          <p:nvPr/>
        </p:nvSpPr>
        <p:spPr>
          <a:xfrm>
            <a:off x="6098968" y="4723498"/>
            <a:ext cx="35190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>
                <a:latin typeface="Bahnschrift Condensed" panose="020B0502040204020203" pitchFamily="34" charset="0"/>
              </a:rPr>
              <a:t>Communities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8FC87-57E0-0007-5AA1-91995B25DA37}"/>
              </a:ext>
            </a:extLst>
          </p:cNvPr>
          <p:cNvSpPr txBox="1"/>
          <p:nvPr/>
        </p:nvSpPr>
        <p:spPr>
          <a:xfrm>
            <a:off x="819926" y="3429000"/>
            <a:ext cx="25492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000" b="1">
                <a:solidFill>
                  <a:srgbClr val="80BF15"/>
                </a:solidFill>
                <a:latin typeface="Bahnschrift Condensed" panose="020B0502040204020203" pitchFamily="34" charset="0"/>
              </a:rPr>
              <a:t>People who are different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49E07F-84D5-511F-61B4-820C36B091B4}"/>
              </a:ext>
            </a:extLst>
          </p:cNvPr>
          <p:cNvSpPr txBox="1"/>
          <p:nvPr/>
        </p:nvSpPr>
        <p:spPr>
          <a:xfrm>
            <a:off x="3183807" y="3402354"/>
            <a:ext cx="721129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5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It affects everyone!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4E9BA-7E0D-D02E-74F6-A8B36B7C1BC8}"/>
              </a:ext>
            </a:extLst>
          </p:cNvPr>
          <p:cNvSpPr txBox="1"/>
          <p:nvPr/>
        </p:nvSpPr>
        <p:spPr>
          <a:xfrm>
            <a:off x="6524041" y="2622874"/>
            <a:ext cx="54979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000" b="1">
                <a:latin typeface="Bahnschrift Condensed" panose="020B0502040204020203" pitchFamily="34" charset="0"/>
              </a:rPr>
              <a:t>Young people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4760CE-114A-4886-AB55-5B22823F06EB}"/>
              </a:ext>
            </a:extLst>
          </p:cNvPr>
          <p:cNvSpPr txBox="1">
            <a:spLocks/>
          </p:cNvSpPr>
          <p:nvPr/>
        </p:nvSpPr>
        <p:spPr>
          <a:xfrm>
            <a:off x="608260" y="139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Who is affected by anti-social behaviour?</a:t>
            </a: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C83B1808-C60F-1E99-4055-63E5D90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95" y="269420"/>
            <a:ext cx="806245" cy="8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BAB6019-E5D1-2B78-3DF6-9B5BE0CECE25}"/>
              </a:ext>
            </a:extLst>
          </p:cNvPr>
          <p:cNvSpPr txBox="1">
            <a:spLocks/>
          </p:cNvSpPr>
          <p:nvPr/>
        </p:nvSpPr>
        <p:spPr>
          <a:xfrm>
            <a:off x="9391128" y="1411445"/>
            <a:ext cx="3705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i="1" dirty="0">
              <a:latin typeface="Bahnschrift Condensed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6DCC3-4B7B-F23E-4F93-2B0836CE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D4347-1CC1-CC1A-101A-7C44A5E0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3F4EB0-F2D5-6D68-C81A-494B2ECD3617}"/>
              </a:ext>
            </a:extLst>
          </p:cNvPr>
          <p:cNvSpPr/>
          <p:nvPr/>
        </p:nvSpPr>
        <p:spPr>
          <a:xfrm rot="16200000">
            <a:off x="-837117" y="763078"/>
            <a:ext cx="6932035" cy="5257803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CA5A1-4F55-EE39-CC39-08C8A21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-112136"/>
            <a:ext cx="3705225" cy="5318701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Anti social-behaviour isn’t </a:t>
            </a:r>
            <a:b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just about </a:t>
            </a:r>
            <a:b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young people!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37A8-4B32-A343-4A99-E3A1D430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550" y="454878"/>
            <a:ext cx="6267450" cy="587420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sz="24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EA72E"/>
                </a:solidFill>
                <a:latin typeface="Quicksand" panose="00000500000000000000" pitchFamily="2" charset="0"/>
              </a:rPr>
              <a:t>Drunk and disorderly behaviour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Quicksand" panose="00000500000000000000" pitchFamily="2" charset="0"/>
              </a:rPr>
              <a:t>   (causing unsafe streets).</a:t>
            </a:r>
            <a:br>
              <a:rPr lang="en-GB" sz="2400" dirty="0">
                <a:latin typeface="Quicksand" panose="00000500000000000000" pitchFamily="2" charset="0"/>
              </a:rPr>
            </a:br>
            <a:endParaRPr lang="en-GB" sz="24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EA72E"/>
                </a:solidFill>
                <a:latin typeface="Quicksand" panose="00000500000000000000" pitchFamily="2" charset="0"/>
              </a:rPr>
              <a:t>Loud parties late at night</a:t>
            </a:r>
            <a:r>
              <a:rPr lang="en-GB" sz="2400" dirty="0">
                <a:solidFill>
                  <a:srgbClr val="4EA72E"/>
                </a:solidFill>
                <a:latin typeface="Quicksand" panose="00000500000000000000" pitchFamily="2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Quicksand" panose="00000500000000000000" pitchFamily="2" charset="0"/>
              </a:rPr>
              <a:t>   (disturbing residents).</a:t>
            </a:r>
            <a:br>
              <a:rPr lang="en-GB" sz="2400" dirty="0">
                <a:latin typeface="Quicksand" panose="00000500000000000000" pitchFamily="2" charset="0"/>
              </a:rPr>
            </a:br>
            <a:endParaRPr lang="en-GB" sz="24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EA72E"/>
                </a:solidFill>
                <a:latin typeface="Quicksand" panose="00000500000000000000" pitchFamily="2" charset="0"/>
              </a:rPr>
              <a:t>Vandalism &amp; littering</a:t>
            </a:r>
            <a:r>
              <a:rPr lang="en-GB" sz="2400" dirty="0">
                <a:solidFill>
                  <a:srgbClr val="4EA72E"/>
                </a:solidFill>
                <a:latin typeface="Quicksand" panose="00000500000000000000" pitchFamily="2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Quicksand" panose="00000500000000000000" pitchFamily="2" charset="0"/>
              </a:rPr>
              <a:t>   (ruining public spaces).</a:t>
            </a:r>
            <a:br>
              <a:rPr lang="en-GB" sz="2400" dirty="0">
                <a:latin typeface="Quicksand" panose="00000500000000000000" pitchFamily="2" charset="0"/>
              </a:rPr>
            </a:br>
            <a:endParaRPr lang="en-GB" sz="24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EA72E"/>
                </a:solidFill>
                <a:latin typeface="Quicksand" panose="00000500000000000000" pitchFamily="2" charset="0"/>
              </a:rPr>
              <a:t>Aggressive behaviour in shops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rgbClr val="4EA72E"/>
                </a:solidFill>
                <a:latin typeface="Quicksand" panose="00000500000000000000" pitchFamily="2" charset="0"/>
              </a:rPr>
              <a:t>   </a:t>
            </a:r>
            <a:r>
              <a:rPr lang="en-GB" sz="2400" dirty="0">
                <a:latin typeface="Quicksand" panose="00000500000000000000" pitchFamily="2" charset="0"/>
              </a:rPr>
              <a:t>(creating hostile environments).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800" dirty="0">
              <a:latin typeface="Quicks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60603-9487-BC8E-81F0-6D7373925501}"/>
              </a:ext>
            </a:extLst>
          </p:cNvPr>
          <p:cNvSpPr txBox="1"/>
          <p:nvPr/>
        </p:nvSpPr>
        <p:spPr>
          <a:xfrm>
            <a:off x="666750" y="4118372"/>
            <a:ext cx="41762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Some people assume it only refers to teenagers, but adults are more likely to be responsible for: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884B6-FC98-E25B-A7F0-8F929302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3BF5-5F17-B955-5700-590EB054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36" y="612775"/>
            <a:ext cx="5669364" cy="2301875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Anti-social behaviour isn’t just about young people…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B7A9-814D-B8E3-E747-84C41F571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86" y="2422149"/>
            <a:ext cx="8963526" cy="1129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…but sometimes, it is.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461EE-5F4D-D995-4F27-21624E7C640B}"/>
              </a:ext>
            </a:extLst>
          </p:cNvPr>
          <p:cNvSpPr txBox="1"/>
          <p:nvPr/>
        </p:nvSpPr>
        <p:spPr>
          <a:xfrm>
            <a:off x="693336" y="4187868"/>
            <a:ext cx="89635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anose="00000500000000000000" pitchFamily="2" charset="0"/>
              </a:rPr>
              <a:t>If others can do it, so can we. </a:t>
            </a:r>
            <a:br>
              <a:rPr lang="en-GB" sz="2400" dirty="0">
                <a:latin typeface="Quicksand" panose="00000500000000000000" pitchFamily="2" charset="0"/>
              </a:rPr>
            </a:br>
            <a:r>
              <a:rPr lang="en-GB" sz="2400" dirty="0">
                <a:latin typeface="Quicksand" panose="00000500000000000000" pitchFamily="2" charset="0"/>
              </a:rPr>
              <a:t>We all need to work together.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latin typeface="Quicksand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anose="00000500000000000000" pitchFamily="2" charset="0"/>
              </a:rPr>
              <a:t>Small actions change communities.</a:t>
            </a:r>
          </a:p>
        </p:txBody>
      </p:sp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5B561544-05F6-2817-3FEA-6061D7BE1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41809"/>
          <a:stretch/>
        </p:blipFill>
        <p:spPr>
          <a:xfrm>
            <a:off x="7429501" y="-194548"/>
            <a:ext cx="5219700" cy="7204948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0546CF9-7BF3-9E4D-40CA-C12CBE71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9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F3FA-3AF8-25FA-64AB-170DE8A6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6967"/>
            <a:ext cx="10515600" cy="1325563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Why do you think some young people commit anti-social behaviour?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C0631C-75B9-FCCF-9D6E-BC31193867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48410"/>
            <a:ext cx="10087303" cy="179861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E5A3312-A809-28A0-0DB8-90BAFBEEB9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615582"/>
            <a:ext cx="10806112" cy="25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Feeling bored or having nothing fun or positive to do.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Struggling to show emotions like frustration or feeling like no one ‘gets</a:t>
            </a:r>
            <a:r>
              <a:rPr lang="en-US" altLang="en-US" sz="1800" dirty="0">
                <a:latin typeface="Quicksand" panose="00000500000000000000" pitchFamily="2" charset="0"/>
              </a:rPr>
              <a:t>’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 you.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Wanting to feel powerful by breaking rules or challenging adults.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Feeling left out or different, so joining groups that </a:t>
            </a:r>
            <a:r>
              <a:rPr lang="en-US" altLang="en-US" sz="1800" dirty="0">
                <a:latin typeface="Quicksand" panose="00000500000000000000" pitchFamily="2" charset="0"/>
              </a:rPr>
              <a:t>display anti-social behaviour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 in </a:t>
            </a:r>
            <a:r>
              <a:rPr lang="en-US" altLang="en-US" sz="1800" dirty="0">
                <a:latin typeface="Quicksand" panose="00000500000000000000" pitchFamily="2" charset="0"/>
              </a:rPr>
              <a:t>order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to fit in.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A quick fix that causes harm; it might feel good at first</a:t>
            </a:r>
            <a:r>
              <a:rPr lang="en-US" altLang="en-US" sz="1800" dirty="0">
                <a:latin typeface="Quicksand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but leads to bad consequences later.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00CDF1-29DF-5326-5426-3BB927EA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39373"/>
            <a:ext cx="2752485" cy="46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latin typeface="Quicksand" panose="00000500000000000000"/>
              </a:rPr>
              <a:t>Click for some suggestions: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6F914-89CC-E9DF-F560-F7C5155C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861E56-C248-4D5E-ED38-0F060576B89E}"/>
              </a:ext>
            </a:extLst>
          </p:cNvPr>
          <p:cNvSpPr/>
          <p:nvPr/>
        </p:nvSpPr>
        <p:spPr>
          <a:xfrm rot="16200000">
            <a:off x="6374607" y="1040604"/>
            <a:ext cx="6857999" cy="4776787"/>
          </a:xfrm>
          <a:prstGeom prst="rect">
            <a:avLst/>
          </a:prstGeom>
          <a:solidFill>
            <a:srgbClr val="7AB8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C15F6C-1FB5-74EB-2072-F670AF7864D2}"/>
              </a:ext>
            </a:extLst>
          </p:cNvPr>
          <p:cNvSpPr/>
          <p:nvPr/>
        </p:nvSpPr>
        <p:spPr>
          <a:xfrm>
            <a:off x="838200" y="3545056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C3F7-7C51-CA06-F6C4-127AFB54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4" y="587131"/>
            <a:ext cx="5129246" cy="18923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Bahnschrift Condensed" panose="020B0502040204020203" pitchFamily="34" charset="0"/>
              </a:rPr>
              <a:t>What can we do when young people are responsible for anti-social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0266-8F0F-7363-C96C-5C59808D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4698"/>
            <a:ext cx="6162675" cy="1437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AB814"/>
                </a:solidFill>
                <a:latin typeface="Quicksand" panose="00000500000000000000" pitchFamily="2" charset="0"/>
              </a:rPr>
              <a:t>Example 1) </a:t>
            </a:r>
            <a:r>
              <a:rPr lang="en-GB" sz="2000" dirty="0">
                <a:latin typeface="Quicksand" panose="00000500000000000000" pitchFamily="2" charset="0"/>
              </a:rPr>
              <a:t>Someone starts trying to vandalise a play park.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1600" dirty="0">
                <a:latin typeface="Quicksand" panose="00000500000000000000" pitchFamily="2" charset="0"/>
              </a:rPr>
              <a:t>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594A4-2E3E-AD62-D28B-F9754DF31063}"/>
              </a:ext>
            </a:extLst>
          </p:cNvPr>
          <p:cNvSpPr txBox="1"/>
          <p:nvPr/>
        </p:nvSpPr>
        <p:spPr>
          <a:xfrm>
            <a:off x="7986713" y="1333531"/>
            <a:ext cx="37576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Don’t give them attention. 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If someone starts vandalising something, ignoring them takes their audience away.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Challenge them.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E.g. call it out for being immature; ask them not to as: “we’re trying to make the area better / keep it nice.”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Stop them?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You can do this if you know them as a friend and know that they will respond well and safely.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A2075-E0D0-A5DC-79D4-27010487F55F}"/>
              </a:ext>
            </a:extLst>
          </p:cNvPr>
          <p:cNvSpPr txBox="1"/>
          <p:nvPr/>
        </p:nvSpPr>
        <p:spPr>
          <a:xfrm>
            <a:off x="1002506" y="3659460"/>
            <a:ext cx="252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say? </a:t>
            </a:r>
            <a:r>
              <a:rPr lang="en-GB" dirty="0">
                <a:latin typeface="Quicksand" panose="00000500000000000000" pitchFamily="2" charset="0"/>
              </a:rPr>
              <a:t>	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DE34E0-36A9-07D8-2529-F1CE2FAAC5A9}"/>
              </a:ext>
            </a:extLst>
          </p:cNvPr>
          <p:cNvSpPr/>
          <p:nvPr/>
        </p:nvSpPr>
        <p:spPr>
          <a:xfrm>
            <a:off x="3995737" y="3543297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D532-7AE0-2867-BD3A-9BD1A251699E}"/>
              </a:ext>
            </a:extLst>
          </p:cNvPr>
          <p:cNvSpPr txBox="1"/>
          <p:nvPr/>
        </p:nvSpPr>
        <p:spPr>
          <a:xfrm>
            <a:off x="4219493" y="3681121"/>
            <a:ext cx="63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do?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AEF51-7179-A154-B89F-33AE87FD16F5}"/>
              </a:ext>
            </a:extLst>
          </p:cNvPr>
          <p:cNvSpPr txBox="1"/>
          <p:nvPr/>
        </p:nvSpPr>
        <p:spPr>
          <a:xfrm>
            <a:off x="838200" y="4722306"/>
            <a:ext cx="5548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AB814"/>
                </a:solidFill>
                <a:latin typeface="Quicksand" panose="00000500000000000000" pitchFamily="2" charset="0"/>
              </a:rPr>
              <a:t>Example 2) </a:t>
            </a:r>
            <a:r>
              <a:rPr lang="en-GB" sz="2000" dirty="0">
                <a:latin typeface="Quicksand" panose="00000500000000000000" pitchFamily="2" charset="0"/>
              </a:rPr>
              <a:t>Someone drops litter.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63161E-CFED-D258-B715-4B9E4FF46924}"/>
              </a:ext>
            </a:extLst>
          </p:cNvPr>
          <p:cNvSpPr/>
          <p:nvPr/>
        </p:nvSpPr>
        <p:spPr>
          <a:xfrm>
            <a:off x="838200" y="5373667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C8499-6DAA-68A1-0689-885A334EB63C}"/>
              </a:ext>
            </a:extLst>
          </p:cNvPr>
          <p:cNvSpPr txBox="1"/>
          <p:nvPr/>
        </p:nvSpPr>
        <p:spPr>
          <a:xfrm>
            <a:off x="1021556" y="5503326"/>
            <a:ext cx="252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say? </a:t>
            </a:r>
            <a:r>
              <a:rPr lang="en-GB" dirty="0">
                <a:latin typeface="Quicksand" panose="00000500000000000000" pitchFamily="2" charset="0"/>
              </a:rPr>
              <a:t>	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4F746B-088D-8D28-AF4B-7EC0CF6DC1C5}"/>
              </a:ext>
            </a:extLst>
          </p:cNvPr>
          <p:cNvSpPr/>
          <p:nvPr/>
        </p:nvSpPr>
        <p:spPr>
          <a:xfrm>
            <a:off x="3995737" y="5372596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BE158-59ED-0E0A-A39B-576FCA5A552F}"/>
              </a:ext>
            </a:extLst>
          </p:cNvPr>
          <p:cNvSpPr txBox="1"/>
          <p:nvPr/>
        </p:nvSpPr>
        <p:spPr>
          <a:xfrm>
            <a:off x="4229101" y="5502255"/>
            <a:ext cx="63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bg1"/>
                </a:solidFill>
                <a:latin typeface="Quicksand" panose="00000500000000000000" pitchFamily="2" charset="0"/>
              </a:rPr>
              <a:t>What could you do?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D5C483-FA57-378A-082F-DF3C768870EF}"/>
              </a:ext>
            </a:extLst>
          </p:cNvPr>
          <p:cNvSpPr/>
          <p:nvPr/>
        </p:nvSpPr>
        <p:spPr>
          <a:xfrm>
            <a:off x="7986713" y="605262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6CADE-4C82-CADF-1542-69E685ACF154}"/>
              </a:ext>
            </a:extLst>
          </p:cNvPr>
          <p:cNvSpPr txBox="1"/>
          <p:nvPr/>
        </p:nvSpPr>
        <p:spPr>
          <a:xfrm>
            <a:off x="7986714" y="691404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ABD2A-2433-FFBB-5209-C82EDBE8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1D93-D6BB-0D69-64CF-F865DBD2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269" y="4632094"/>
            <a:ext cx="7129131" cy="2225906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What anti-social behaviour (ASB) is, and how it affects the community.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The law and </a:t>
            </a:r>
            <a:r>
              <a:rPr lang="en-GB" sz="2400" kern="100" dirty="0"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anti-social behaviour</a:t>
            </a: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What we can do about </a:t>
            </a:r>
            <a:r>
              <a:rPr lang="en-GB" sz="2400" kern="100" dirty="0"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anti-social behaviour</a:t>
            </a: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DCB81-3AEC-2053-20AA-248E1E7F5EE2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A0108-0ECE-07C8-D9F3-3061D988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76" y="2648052"/>
            <a:ext cx="3352800" cy="1325563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Learning Outcomes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7B0999-1523-546F-8D94-4554007D98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09522" y="555968"/>
            <a:ext cx="7129131" cy="3339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B1056-B022-0AEC-80E9-19C4E50C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52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37DEA0-449D-CACE-17AB-46D407DB06A4}"/>
              </a:ext>
            </a:extLst>
          </p:cNvPr>
          <p:cNvSpPr/>
          <p:nvPr/>
        </p:nvSpPr>
        <p:spPr>
          <a:xfrm rot="16200000">
            <a:off x="1737710" y="-1820562"/>
            <a:ext cx="2514599" cy="6155716"/>
          </a:xfrm>
          <a:prstGeom prst="rect">
            <a:avLst/>
          </a:prstGeom>
          <a:solidFill>
            <a:srgbClr val="7AB8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45903E76-71CE-26AE-CFF0-43A332049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5" r="-58" b="36188"/>
          <a:stretch/>
        </p:blipFill>
        <p:spPr>
          <a:xfrm>
            <a:off x="-1" y="0"/>
            <a:ext cx="12227891" cy="2514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CCDBE-9841-96D1-2468-6135B0A930E5}"/>
              </a:ext>
            </a:extLst>
          </p:cNvPr>
          <p:cNvSpPr/>
          <p:nvPr/>
        </p:nvSpPr>
        <p:spPr>
          <a:xfrm rot="16200000">
            <a:off x="5705477" y="371470"/>
            <a:ext cx="6857999" cy="6115049"/>
          </a:xfrm>
          <a:prstGeom prst="rect">
            <a:avLst/>
          </a:prstGeom>
          <a:solidFill>
            <a:srgbClr val="B7D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41E0-F710-1E7A-CAD5-5FD80B588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55" y="2187268"/>
            <a:ext cx="6244754" cy="294586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Aft>
                <a:spcPts val="50"/>
              </a:spcAft>
              <a:buNone/>
            </a:pPr>
            <a:endParaRPr lang="en-GB" sz="2200" b="1" dirty="0">
              <a:latin typeface="Quicksand" panose="00000500000000000000" pitchFamily="2" charset="0"/>
            </a:endParaRP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Scares people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Wrecks places like parks or streets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Makes life worse for locals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Can lead to bigger crimes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CDE46-3CF5-6B3C-3E94-8ACB5646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18" y="661128"/>
            <a:ext cx="10515600" cy="1325563"/>
          </a:xfrm>
        </p:spPr>
        <p:txBody>
          <a:bodyPr/>
          <a:lstStyle/>
          <a:p>
            <a:r>
              <a:rPr lang="en-GB" b="1" dirty="0">
                <a:latin typeface="Bahnschrift Condensed" panose="020B0502040204020203" pitchFamily="34" charset="0"/>
              </a:rPr>
              <a:t>The impact on communities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4EF44F-E516-87C2-8DB9-3290A527661C}"/>
              </a:ext>
            </a:extLst>
          </p:cNvPr>
          <p:cNvSpPr txBox="1">
            <a:spLocks/>
          </p:cNvSpPr>
          <p:nvPr/>
        </p:nvSpPr>
        <p:spPr>
          <a:xfrm>
            <a:off x="6748294" y="2211954"/>
            <a:ext cx="5017888" cy="5502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It can ruin your reputation:</a:t>
            </a:r>
          </a:p>
          <a:p>
            <a:pPr marL="0" indent="0">
              <a:buNone/>
            </a:pPr>
            <a:endParaRPr lang="en-GB" sz="2000" b="1" dirty="0">
              <a:latin typeface="Quicksand" panose="00000500000000000000" pitchFamily="2" charset="0"/>
            </a:endParaRPr>
          </a:p>
          <a:p>
            <a:r>
              <a:rPr lang="en-GB" sz="2000" dirty="0">
                <a:latin typeface="Quicksand" panose="00000500000000000000" pitchFamily="2" charset="0"/>
              </a:rPr>
              <a:t>What does wanting to make someone else feel upset or afraid say about you?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parents or guardians might be disappointed or embarrassed.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younger siblings could be judged because of your actions—people might assume they’ll behave the same way.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friends might stop hanging out with you to avoid getting into trouble.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dirty="0">
              <a:latin typeface="Quicksand" panose="00000500000000000000" pitchFamily="2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B05D5A6-97CE-D359-9B26-1CB2755CCBA8}"/>
              </a:ext>
            </a:extLst>
          </p:cNvPr>
          <p:cNvSpPr/>
          <p:nvPr/>
        </p:nvSpPr>
        <p:spPr>
          <a:xfrm>
            <a:off x="6629909" y="473965"/>
            <a:ext cx="5017888" cy="1325563"/>
          </a:xfrm>
          <a:prstGeom prst="roundRect">
            <a:avLst/>
          </a:prstGeom>
          <a:solidFill>
            <a:srgbClr val="7AB81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Quicksand" panose="00000500000000000000" pitchFamily="2" charset="0"/>
              </a:rPr>
              <a:t>If you are involved in anti-social behaviour, it affects you negatively.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E5778A-4B3D-2424-96E8-B0494B9EDF05}"/>
              </a:ext>
            </a:extLst>
          </p:cNvPr>
          <p:cNvSpPr txBox="1">
            <a:spLocks/>
          </p:cNvSpPr>
          <p:nvPr/>
        </p:nvSpPr>
        <p:spPr>
          <a:xfrm>
            <a:off x="425818" y="1161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Bahnschrift Condensed" panose="020B0502040204020203" pitchFamily="34" charset="0"/>
              </a:rPr>
              <a:t>Anti-social behaviour :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F6DA112-EB60-9D90-B0CC-2554129E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8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461131F-881C-64E1-251E-71A57C8805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86450" y="510321"/>
            <a:ext cx="5692902" cy="4870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F78C0-E935-B4B9-89BA-06B93CB4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04192"/>
            <a:ext cx="4603231" cy="3828269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Bahnschrift Condensed" panose="020B0502040204020203" pitchFamily="34" charset="0"/>
              </a:rPr>
              <a:t>When messing about goes seriously wrong. </a:t>
            </a:r>
            <a:br>
              <a:rPr lang="en-GB" sz="6000" dirty="0">
                <a:latin typeface="Bahnschrift Condensed" panose="020B0502040204020203" pitchFamily="34" charset="0"/>
              </a:rPr>
            </a:br>
            <a:r>
              <a:rPr lang="en-GB" dirty="0">
                <a:latin typeface="Bahnschrift Condensed" panose="020B0502040204020203" pitchFamily="34" charset="0"/>
              </a:rPr>
              <a:t> 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dirty="0">
              <a:solidFill>
                <a:srgbClr val="7AB814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736103B7-3FF9-F307-47F2-C41FA9287691}"/>
              </a:ext>
            </a:extLst>
          </p:cNvPr>
          <p:cNvSpPr/>
          <p:nvPr/>
        </p:nvSpPr>
        <p:spPr>
          <a:xfrm>
            <a:off x="612648" y="5591724"/>
            <a:ext cx="10966704" cy="712923"/>
          </a:xfrm>
          <a:prstGeom prst="roundRect">
            <a:avLst/>
          </a:prstGeom>
          <a:noFill/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7CF78C-96EE-C50B-C2BA-78DEA0D2B0EF}"/>
              </a:ext>
            </a:extLst>
          </p:cNvPr>
          <p:cNvSpPr/>
          <p:nvPr/>
        </p:nvSpPr>
        <p:spPr>
          <a:xfrm>
            <a:off x="612648" y="5591723"/>
            <a:ext cx="2518479" cy="712923"/>
          </a:xfrm>
          <a:prstGeom prst="roundRect">
            <a:avLst/>
          </a:prstGeom>
          <a:solidFill>
            <a:srgbClr val="80BF15"/>
          </a:solidFill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15215-982D-0D93-6EF0-6C188B4CC329}"/>
              </a:ext>
            </a:extLst>
          </p:cNvPr>
          <p:cNvSpPr txBox="1"/>
          <p:nvPr/>
        </p:nvSpPr>
        <p:spPr>
          <a:xfrm>
            <a:off x="900793" y="5760676"/>
            <a:ext cx="31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Quicksand" panose="00000500000000000000" pitchFamily="2" charset="0"/>
              </a:rPr>
              <a:t>Trigger warning!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E854B-C521-6AAC-F2B6-21CAFECFCD61}"/>
              </a:ext>
            </a:extLst>
          </p:cNvPr>
          <p:cNvSpPr txBox="1"/>
          <p:nvPr/>
        </p:nvSpPr>
        <p:spPr>
          <a:xfrm>
            <a:off x="2841013" y="5762618"/>
            <a:ext cx="89638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600" b="1" dirty="0">
                <a:latin typeface="Quicksand" pitchFamily="2" charset="77"/>
                <a:cs typeface="Poppins" pitchFamily="2" charset="77"/>
              </a:rPr>
              <a:t>This film features scenes of explicit content that some might find upsetting.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85A0-E0A2-9165-47F5-4358D04A8187}"/>
              </a:ext>
            </a:extLst>
          </p:cNvPr>
          <p:cNvSpPr txBox="1"/>
          <p:nvPr/>
        </p:nvSpPr>
        <p:spPr>
          <a:xfrm>
            <a:off x="612648" y="3412095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AB814"/>
                </a:solidFill>
                <a:latin typeface="Bahnschrift Condensed" panose="020B0502040204020203" pitchFamily="34" charset="0"/>
              </a:rPr>
              <a:t>Based on a true story.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E7770-1C27-436A-87B0-EF0185D42A53}"/>
              </a:ext>
            </a:extLst>
          </p:cNvPr>
          <p:cNvSpPr txBox="1"/>
          <p:nvPr/>
        </p:nvSpPr>
        <p:spPr>
          <a:xfrm>
            <a:off x="6680263" y="1051196"/>
            <a:ext cx="4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80BF15"/>
                </a:solidFill>
                <a:latin typeface="Quicksand" panose="00000500000000000000" pitchFamily="2" charset="0"/>
              </a:rPr>
              <a:t>Click to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7621C-F6C1-FC75-408F-35C4E6F2C0D6}"/>
              </a:ext>
            </a:extLst>
          </p:cNvPr>
          <p:cNvSpPr txBox="1"/>
          <p:nvPr/>
        </p:nvSpPr>
        <p:spPr>
          <a:xfrm>
            <a:off x="616468" y="4514942"/>
            <a:ext cx="4603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If you're having trouble accessing the video, here's a direct link: </a:t>
            </a:r>
            <a:r>
              <a:rPr lang="en-GB" sz="1400" dirty="0">
                <a:latin typeface="Bahnschrift" panose="020B0502040204020203" pitchFamily="34" charset="0"/>
                <a:hlinkClick r:id="rId3"/>
              </a:rPr>
              <a:t>Thrown Away Pt 1</a:t>
            </a:r>
            <a:endParaRPr lang="en-GB" sz="1400" dirty="0">
              <a:latin typeface="Bahnschrift" panose="020B0502040204020203" pitchFamily="34" charset="0"/>
            </a:endParaRPr>
          </a:p>
          <a:p>
            <a:r>
              <a:rPr lang="en-GB" sz="1400" dirty="0">
                <a:latin typeface="Bahnschrift" panose="020B0502040204020203" pitchFamily="34" charset="0"/>
              </a:rPr>
              <a:t> </a:t>
            </a:r>
          </a:p>
          <a:p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84F31-A564-E793-AC20-90AB5993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D85E-31C6-6C07-9204-5E7950E9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12143-84A2-1ABE-52DA-CB8D152C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10" title="Thrown away pt1 mp4">
            <a:hlinkClick r:id="" action="ppaction://media"/>
            <a:extLst>
              <a:ext uri="{FF2B5EF4-FFF2-40B4-BE49-F238E27FC236}">
                <a16:creationId xmlns:a16="http://schemas.microsoft.com/office/drawing/2014/main" id="{AA0EB85A-2253-EC6F-91FE-A23E1E29B0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11707" t="-531" r="3454" b="-2396"/>
          <a:stretch/>
        </p:blipFill>
        <p:spPr>
          <a:xfrm>
            <a:off x="0" y="-748564"/>
            <a:ext cx="12211375" cy="8438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EBE43-4147-7425-48F5-E59BEA9E5D0A}"/>
              </a:ext>
            </a:extLst>
          </p:cNvPr>
          <p:cNvSpPr txBox="1"/>
          <p:nvPr/>
        </p:nvSpPr>
        <p:spPr>
          <a:xfrm>
            <a:off x="7231626" y="6379652"/>
            <a:ext cx="5117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Quicksand" panose="00000500000000000000" pitchFamily="2" charset="0"/>
              </a:rPr>
              <a:t>https://vimeo.com/1057866970/350a283d6a</a:t>
            </a:r>
          </a:p>
        </p:txBody>
      </p:sp>
    </p:spTree>
    <p:extLst>
      <p:ext uri="{BB962C8B-B14F-4D97-AF65-F5344CB8AC3E}">
        <p14:creationId xmlns:p14="http://schemas.microsoft.com/office/powerpoint/2010/main" val="3974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C48DD5-E6CB-0F53-9CB3-BDE2BA150ADC}"/>
              </a:ext>
            </a:extLst>
          </p:cNvPr>
          <p:cNvSpPr/>
          <p:nvPr/>
        </p:nvSpPr>
        <p:spPr>
          <a:xfrm rot="16200000">
            <a:off x="7839075" y="2505072"/>
            <a:ext cx="6857999" cy="1847850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879C0-7256-69FF-F1A2-85A49BA59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57" y="2633496"/>
            <a:ext cx="4094494" cy="3781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500" b="1" dirty="0">
                <a:latin typeface="Quicksand" panose="00000500000000000000" pitchFamily="2" charset="0"/>
              </a:rPr>
              <a:t>He didn’t want to throw it, but he did.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45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500" b="1" dirty="0">
                <a:solidFill>
                  <a:srgbClr val="7AB814"/>
                </a:solidFill>
                <a:latin typeface="Quicksand" panose="00000500000000000000" pitchFamily="2" charset="0"/>
              </a:rPr>
              <a:t>Why do you think he did it?</a:t>
            </a: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F23FEC-EAA3-809D-2FD7-8E2A0A1E1A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4156" y="442912"/>
            <a:ext cx="9124336" cy="1626913"/>
          </a:xfrm>
          <a:prstGeom prst="rect">
            <a:avLst/>
          </a:prstGeom>
        </p:spPr>
      </p:pic>
      <p:pic>
        <p:nvPicPr>
          <p:cNvPr id="15" name="Picture 14" descr="A person touching a person's chest&#10;&#10;Description automatically generated">
            <a:extLst>
              <a:ext uri="{FF2B5EF4-FFF2-40B4-BE49-F238E27FC236}">
                <a16:creationId xmlns:a16="http://schemas.microsoft.com/office/drawing/2014/main" id="{0D177BE0-F45D-B732-B503-74BCB4514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/>
          <a:stretch/>
        </p:blipFill>
        <p:spPr>
          <a:xfrm>
            <a:off x="5453822" y="2795919"/>
            <a:ext cx="6738178" cy="3338694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FF64A72-7356-C73E-893A-4917AF6D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4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8BE777-70CD-2BBF-B2AB-9C2E7D445C73}"/>
              </a:ext>
            </a:extLst>
          </p:cNvPr>
          <p:cNvSpPr/>
          <p:nvPr/>
        </p:nvSpPr>
        <p:spPr>
          <a:xfrm>
            <a:off x="6033343" y="4782911"/>
            <a:ext cx="5691196" cy="1565173"/>
          </a:xfrm>
          <a:prstGeom prst="roundRect">
            <a:avLst/>
          </a:prstGeom>
          <a:solidFill>
            <a:srgbClr val="80BF15"/>
          </a:solidFill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641F8089-BB53-C47D-4E67-80E41BEE8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3515" r="58499" b="-3515"/>
          <a:stretch/>
        </p:blipFill>
        <p:spPr>
          <a:xfrm>
            <a:off x="0" y="0"/>
            <a:ext cx="5546831" cy="7138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9AA4C-2221-2A10-F748-1D624507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71" y="3569109"/>
            <a:ext cx="4576916" cy="29313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Peer </a:t>
            </a:r>
            <a:b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Pressure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4C158-8934-25AD-B387-6F247AC23B96}"/>
              </a:ext>
            </a:extLst>
          </p:cNvPr>
          <p:cNvSpPr txBox="1"/>
          <p:nvPr/>
        </p:nvSpPr>
        <p:spPr>
          <a:xfrm>
            <a:off x="6177708" y="647701"/>
            <a:ext cx="5546831" cy="373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Quicksand" panose="00000500000000000000" pitchFamily="2" charset="0"/>
              </a:rPr>
              <a:t>Peer pressure makes saying no hard, especially if you want to fit in.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Quicks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Quicksand" panose="00000500000000000000" pitchFamily="2" charset="0"/>
              </a:rPr>
              <a:t>If a group you are in sees anti-social behaviour as normal ore expected, it might feel like you have to join in. Even if you know it’s wrong, you might worry about being left out.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E2736-D4AD-F5BC-985D-00E96FB68155}"/>
              </a:ext>
            </a:extLst>
          </p:cNvPr>
          <p:cNvSpPr txBox="1"/>
          <p:nvPr/>
        </p:nvSpPr>
        <p:spPr>
          <a:xfrm>
            <a:off x="6215808" y="5145860"/>
            <a:ext cx="5305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Quicksand" panose="00000500000000000000" pitchFamily="2" charset="0"/>
              </a:rPr>
              <a:t>Real strength is recognising pressure and having the guts to say no.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986B1DC-52CC-2277-26CE-C7F6B949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jacket&#10;&#10;AI-generated content may be incorrect.">
            <a:extLst>
              <a:ext uri="{FF2B5EF4-FFF2-40B4-BE49-F238E27FC236}">
                <a16:creationId xmlns:a16="http://schemas.microsoft.com/office/drawing/2014/main" id="{B2BDBDF1-59E7-CC19-4E0D-D8262E490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4" r="27928" b="254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6595D2-9AFA-5F0B-36AD-B167AB22A283}"/>
              </a:ext>
            </a:extLst>
          </p:cNvPr>
          <p:cNvSpPr/>
          <p:nvPr/>
        </p:nvSpPr>
        <p:spPr>
          <a:xfrm>
            <a:off x="723900" y="2058831"/>
            <a:ext cx="1018499" cy="101849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1755-682A-AA52-E7DE-65EE2C82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738845"/>
            <a:ext cx="11120438" cy="38677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could happen from the boy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throwing the brick at the bus?</a:t>
            </a:r>
          </a:p>
          <a:p>
            <a:pPr marL="514350" indent="-514350">
              <a:buFont typeface="+mj-lt"/>
              <a:buAutoNum type="arabicPeriod"/>
            </a:pPr>
            <a:endParaRPr lang="en-GB" sz="2400" b="1" dirty="0">
              <a:solidFill>
                <a:srgbClr val="FFFFFF"/>
              </a:solidFill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impact could it have for the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people</a:t>
            </a: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 on the bus?</a:t>
            </a:r>
          </a:p>
          <a:p>
            <a:pPr marL="514350" indent="-514350">
              <a:buFont typeface="+mj-lt"/>
              <a:buAutoNum type="arabicPeriod"/>
            </a:pPr>
            <a:endParaRPr lang="en-GB" sz="2400" b="1" dirty="0">
              <a:solidFill>
                <a:srgbClr val="FFFFFF"/>
              </a:solidFill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could the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consequences be for the boy </a:t>
            </a: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who threw it?</a:t>
            </a:r>
          </a:p>
          <a:p>
            <a:pPr marL="0" indent="0">
              <a:buNone/>
            </a:pPr>
            <a:endParaRPr lang="en-GB" sz="36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7" name="Picture 2" descr="Clock Vector Icons free download in SVG, PNG Format">
            <a:extLst>
              <a:ext uri="{FF2B5EF4-FFF2-40B4-BE49-F238E27FC236}">
                <a16:creationId xmlns:a16="http://schemas.microsoft.com/office/drawing/2014/main" id="{68B21E3B-D5AA-4D6B-7A6D-165E6617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58830"/>
            <a:ext cx="1018499" cy="10184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0425D-66A5-9497-9DB3-5A3237EC461E}"/>
              </a:ext>
            </a:extLst>
          </p:cNvPr>
          <p:cNvSpPr txBox="1"/>
          <p:nvPr/>
        </p:nvSpPr>
        <p:spPr>
          <a:xfrm>
            <a:off x="1903838" y="2708490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  <a:latin typeface="Quicksand" panose="00000500000000000000" pitchFamily="2" charset="0"/>
              </a:rPr>
              <a:t>Discuss</a:t>
            </a:r>
            <a:r>
              <a:rPr lang="en-GB" sz="2400" dirty="0">
                <a:latin typeface="Quicksand" panose="000005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62EFB-62A5-C923-69D4-005CABC9B43E}"/>
              </a:ext>
            </a:extLst>
          </p:cNvPr>
          <p:cNvSpPr txBox="1"/>
          <p:nvPr/>
        </p:nvSpPr>
        <p:spPr>
          <a:xfrm>
            <a:off x="1903838" y="1959863"/>
            <a:ext cx="547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What do you think?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BA212-C172-DEC7-EC66-5374FE4C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6611-64C0-E8DA-7E11-B0580656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70" y="1761744"/>
            <a:ext cx="3095113" cy="2221654"/>
          </a:xfrm>
        </p:spPr>
        <p:txBody>
          <a:bodyPr>
            <a:noAutofit/>
          </a:bodyPr>
          <a:lstStyle/>
          <a:p>
            <a:r>
              <a:rPr lang="en-GB" sz="6000" b="1" dirty="0">
                <a:latin typeface="Bahnschrift Condensed" panose="020B0502040204020203" pitchFamily="34" charset="0"/>
              </a:rPr>
              <a:t>Let’s see what happened…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81C97-E694-37B2-7D47-5BCDC14143AA}"/>
              </a:ext>
            </a:extLst>
          </p:cNvPr>
          <p:cNvSpPr/>
          <p:nvPr/>
        </p:nvSpPr>
        <p:spPr>
          <a:xfrm>
            <a:off x="5609873" y="-1"/>
            <a:ext cx="5434739" cy="6858000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1B85DE-B6E6-EDF1-EF91-6C4121834F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95405" y="623985"/>
            <a:ext cx="6708209" cy="5739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91ED1-69B2-7B63-7A92-6B5D4859BE8E}"/>
              </a:ext>
            </a:extLst>
          </p:cNvPr>
          <p:cNvSpPr txBox="1"/>
          <p:nvPr/>
        </p:nvSpPr>
        <p:spPr>
          <a:xfrm>
            <a:off x="6100915" y="1471338"/>
            <a:ext cx="4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80BF15"/>
                </a:solidFill>
                <a:latin typeface="Quicksand" panose="00000500000000000000" pitchFamily="2" charset="0"/>
              </a:rPr>
              <a:t>Click to watch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A00FF-C0FB-05EA-45AA-11F268676306}"/>
              </a:ext>
            </a:extLst>
          </p:cNvPr>
          <p:cNvSpPr txBox="1"/>
          <p:nvPr/>
        </p:nvSpPr>
        <p:spPr>
          <a:xfrm>
            <a:off x="754684" y="4429055"/>
            <a:ext cx="36107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If you're having trouble accessing the video, here's a direct link:</a:t>
            </a:r>
          </a:p>
          <a:p>
            <a:r>
              <a:rPr lang="en-GB" sz="1400" dirty="0">
                <a:latin typeface="Bahnschrift" panose="020B0502040204020203" pitchFamily="34" charset="0"/>
                <a:hlinkClick r:id="rId3"/>
              </a:rPr>
              <a:t>Thrown Away Pt 2</a:t>
            </a:r>
            <a:endParaRPr lang="en-GB" sz="1400" dirty="0">
              <a:latin typeface="Bahnschrift" panose="020B0502040204020203" pitchFamily="34" charset="0"/>
            </a:endParaRPr>
          </a:p>
          <a:p>
            <a:endParaRPr lang="en-GB" sz="1400" dirty="0">
              <a:latin typeface="Bahnschrift" panose="020B0502040204020203" pitchFamily="34" charset="0"/>
            </a:endParaRPr>
          </a:p>
          <a:p>
            <a:endParaRPr lang="en-GB" sz="1400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6CFB5-F3E8-B787-4B10-6683F2F3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363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3CF3-9AD8-83EB-700D-855B1949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6983-146A-FA38-E9FF-A324F05B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7" title="thrown away pt2">
            <a:hlinkClick r:id="" action="ppaction://media"/>
            <a:extLst>
              <a:ext uri="{FF2B5EF4-FFF2-40B4-BE49-F238E27FC236}">
                <a16:creationId xmlns:a16="http://schemas.microsoft.com/office/drawing/2014/main" id="{BF68AAED-23E5-54EA-D982-66A0644A6A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38868" t="11865" r="9729" b="25872"/>
          <a:stretch/>
        </p:blipFill>
        <p:spPr>
          <a:xfrm>
            <a:off x="41494" y="-101945"/>
            <a:ext cx="12109012" cy="8262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8B7FD-5D7B-27D9-89A7-1DB4BDC8B5C9}"/>
              </a:ext>
            </a:extLst>
          </p:cNvPr>
          <p:cNvSpPr txBox="1"/>
          <p:nvPr/>
        </p:nvSpPr>
        <p:spPr>
          <a:xfrm>
            <a:off x="7275871" y="6492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Quicksand" panose="00000500000000000000" pitchFamily="2" charset="0"/>
              </a:rPr>
              <a:t>https://vimeo.com/1057870147/d8e77296d5</a:t>
            </a:r>
          </a:p>
        </p:txBody>
      </p:sp>
    </p:spTree>
    <p:extLst>
      <p:ext uri="{BB962C8B-B14F-4D97-AF65-F5344CB8AC3E}">
        <p14:creationId xmlns:p14="http://schemas.microsoft.com/office/powerpoint/2010/main" val="17770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56E8-DFD1-085A-693A-BBE4B13F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4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200" dirty="0">
                <a:latin typeface="Bahnschrift Condensed" panose="020B0502040204020203" pitchFamily="34" charset="0"/>
              </a:rPr>
              <a:t>How do you feel about what happened?</a:t>
            </a:r>
            <a:endParaRPr lang="en-GB" sz="5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EE6F3-0108-078E-0AE8-CD40186F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057"/>
            <a:ext cx="12192000" cy="4734943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1BC57A-6158-47A8-96D8-40A64796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2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w - Edge Hill University">
            <a:extLst>
              <a:ext uri="{FF2B5EF4-FFF2-40B4-BE49-F238E27FC236}">
                <a16:creationId xmlns:a16="http://schemas.microsoft.com/office/drawing/2014/main" id="{D38FF9FD-ADDE-7D8C-BD51-88C4E06E9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9"/>
          <a:stretch/>
        </p:blipFill>
        <p:spPr bwMode="auto">
          <a:xfrm>
            <a:off x="0" y="0"/>
            <a:ext cx="5732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3987C-86D7-4072-3077-81DE0C054605}"/>
              </a:ext>
            </a:extLst>
          </p:cNvPr>
          <p:cNvSpPr/>
          <p:nvPr/>
        </p:nvSpPr>
        <p:spPr>
          <a:xfrm>
            <a:off x="0" y="0"/>
            <a:ext cx="5732835" cy="6858000"/>
          </a:xfrm>
          <a:prstGeom prst="rect">
            <a:avLst/>
          </a:prstGeom>
          <a:solidFill>
            <a:srgbClr val="7AB814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FA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6987C-C1A9-1A29-F9DC-B96B9E97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7" y="3756025"/>
            <a:ext cx="4659239" cy="3101975"/>
          </a:xfrm>
        </p:spPr>
        <p:txBody>
          <a:bodyPr>
            <a:normAutofit fontScale="90000"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The </a:t>
            </a:r>
            <a:b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Consequences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31044-8404-EE18-DD89-2098F29F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72" y="609438"/>
            <a:ext cx="5255151" cy="58359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100" b="1" dirty="0">
                <a:latin typeface="Quicksand" panose="00000500000000000000" pitchFamily="2" charset="0"/>
              </a:rPr>
              <a:t>The film showed an extreme outcome that would lead to legal consequences.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Not all anti-social behaviour is against the law, but if you are aged under 18 you can be given an </a:t>
            </a:r>
            <a:r>
              <a:rPr lang="en-GB" sz="2100" b="1" dirty="0">
                <a:solidFill>
                  <a:srgbClr val="7AB814"/>
                </a:solidFill>
                <a:latin typeface="Quicksand" panose="00000500000000000000" pitchFamily="2" charset="0"/>
              </a:rPr>
              <a:t>ABC (Acceptable Behaviour Contract)</a:t>
            </a:r>
            <a:r>
              <a:rPr lang="en-GB" sz="2100" dirty="0">
                <a:latin typeface="Quicksand" panose="00000500000000000000" pitchFamily="2" charset="0"/>
              </a:rPr>
              <a:t> that contains an agreement on what you can and cannot do.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If you break your contract, you could go to court.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If it gets worse or becomes a crime, you could </a:t>
            </a:r>
            <a:r>
              <a:rPr lang="en-GB" sz="2100" b="1" dirty="0">
                <a:latin typeface="Quicksand" panose="00000500000000000000" pitchFamily="2" charset="0"/>
              </a:rPr>
              <a:t>face prosecution</a:t>
            </a:r>
            <a:r>
              <a:rPr lang="en-GB" sz="2100" dirty="0">
                <a:latin typeface="Quicksand" panose="00000500000000000000" pitchFamily="2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0645F-DC04-7539-4CB9-F5DF558C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A90BAA-068C-3EB1-9BC5-175BF0807C6D}"/>
              </a:ext>
            </a:extLst>
          </p:cNvPr>
          <p:cNvSpPr/>
          <p:nvPr/>
        </p:nvSpPr>
        <p:spPr>
          <a:xfrm>
            <a:off x="0" y="0"/>
            <a:ext cx="8436250" cy="6868841"/>
          </a:xfrm>
          <a:prstGeom prst="rect">
            <a:avLst/>
          </a:prstGeom>
          <a:solidFill>
            <a:srgbClr val="80BF15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FA1"/>
              </a:solidFill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CE1168DE-A941-7AAE-DA81-069177575E3C}"/>
              </a:ext>
            </a:extLst>
          </p:cNvPr>
          <p:cNvSpPr/>
          <p:nvPr/>
        </p:nvSpPr>
        <p:spPr>
          <a:xfrm>
            <a:off x="8901199" y="480447"/>
            <a:ext cx="2876224" cy="712922"/>
          </a:xfrm>
          <a:prstGeom prst="round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8B853-0AA7-41CA-9745-0055A4CC2B36}"/>
              </a:ext>
            </a:extLst>
          </p:cNvPr>
          <p:cNvSpPr txBox="1"/>
          <p:nvPr/>
        </p:nvSpPr>
        <p:spPr>
          <a:xfrm>
            <a:off x="8901199" y="684859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FDC436-8404-C5FE-B050-AC20F38481A8}"/>
              </a:ext>
            </a:extLst>
          </p:cNvPr>
          <p:cNvSpPr txBox="1">
            <a:spLocks/>
          </p:cNvSpPr>
          <p:nvPr/>
        </p:nvSpPr>
        <p:spPr>
          <a:xfrm>
            <a:off x="681038" y="19378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latin typeface="Bahnschrift Condensed" panose="020B0502040204020203" pitchFamily="34" charset="0"/>
              </a:rPr>
              <a:t>Session Expectations </a:t>
            </a:r>
            <a:br>
              <a:rPr lang="en-GB" sz="5400" dirty="0">
                <a:latin typeface="Uniform ExtCond 2" panose="02000000000000000000" pitchFamily="2" charset="77"/>
              </a:rPr>
            </a:br>
            <a:endParaRPr lang="en-GB" sz="5400" dirty="0">
              <a:latin typeface="Uniform ExtCond 2" panose="02000000000000000000" pitchFamily="2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487E17-7BFF-CD37-3FF3-43A5976E12BE}"/>
              </a:ext>
            </a:extLst>
          </p:cNvPr>
          <p:cNvSpPr txBox="1">
            <a:spLocks/>
          </p:cNvSpPr>
          <p:nvPr/>
        </p:nvSpPr>
        <p:spPr>
          <a:xfrm>
            <a:off x="681038" y="3039043"/>
            <a:ext cx="7166726" cy="208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No personal questions or comments.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Listen to each other.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Treat each other with respect, even if you disagree.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Engage with and try to enjoy the learning.</a:t>
            </a:r>
            <a:endParaRPr lang="en-GB" sz="2400" dirty="0"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0103E-0801-CA40-A68C-FCF526542CEC}"/>
              </a:ext>
            </a:extLst>
          </p:cNvPr>
          <p:cNvSpPr txBox="1"/>
          <p:nvPr/>
        </p:nvSpPr>
        <p:spPr>
          <a:xfrm>
            <a:off x="8789142" y="1392509"/>
            <a:ext cx="31003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dk1"/>
                </a:solidFill>
                <a:latin typeface="Quicksand" pitchFamily="2" charset="77"/>
              </a:rPr>
              <a:t>Content discusses violent </a:t>
            </a:r>
            <a:r>
              <a:rPr lang="en" sz="1400" b="1" dirty="0" err="1">
                <a:solidFill>
                  <a:schemeClr val="dk1"/>
                </a:solidFill>
                <a:latin typeface="Quicksand" pitchFamily="2" charset="77"/>
              </a:rPr>
              <a:t>behaviour</a:t>
            </a:r>
            <a:r>
              <a:rPr lang="en" sz="1400" b="1" dirty="0">
                <a:solidFill>
                  <a:schemeClr val="dk1"/>
                </a:solidFill>
                <a:latin typeface="Quicksand" pitchFamily="2" charset="77"/>
              </a:rPr>
              <a:t> </a:t>
            </a:r>
          </a:p>
          <a:p>
            <a:pPr algn="ctr"/>
            <a:endParaRPr lang="en-GB" sz="1400" b="1" dirty="0">
              <a:latin typeface="Quicksand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1400" dirty="0">
                <a:latin typeface="Quicksand" pitchFamily="2" charset="77"/>
                <a:cs typeface="Poppins" pitchFamily="2" charset="77"/>
              </a:rPr>
              <a:t>If any content causes distress, a safe place to go is…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430BD83-BA35-1512-3199-75E554E777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7711" y="2822822"/>
            <a:ext cx="4739520" cy="3674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6273C6-3613-52F5-8924-489A3B881CE3}"/>
              </a:ext>
            </a:extLst>
          </p:cNvPr>
          <p:cNvSpPr txBox="1"/>
          <p:nvPr/>
        </p:nvSpPr>
        <p:spPr>
          <a:xfrm>
            <a:off x="9905734" y="3651405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E4EF2-ABC0-6120-38A1-380174F2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4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colorful graffiti on it&#10;&#10;AI-generated content may be incorrect.">
            <a:extLst>
              <a:ext uri="{FF2B5EF4-FFF2-40B4-BE49-F238E27FC236}">
                <a16:creationId xmlns:a16="http://schemas.microsoft.com/office/drawing/2014/main" id="{D12BB0BD-78B7-6AF1-26E1-AA30A6CB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t="16465" r="58090"/>
          <a:stretch/>
        </p:blipFill>
        <p:spPr>
          <a:xfrm>
            <a:off x="9819861" y="0"/>
            <a:ext cx="2395225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1BB2F-C9B0-2BF5-0B1D-F1508CFC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40551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What would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1612-CED4-0F43-D6ED-F2E7F3B2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638330"/>
            <a:ext cx="86238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3100" b="1" dirty="0">
                <a:latin typeface="Quicksand" panose="00000500000000000000" pitchFamily="2" charset="0"/>
              </a:rPr>
              <a:t>If your friends started vandalising a wall with graffiti while hanging out, what would you do?</a:t>
            </a:r>
          </a:p>
          <a:p>
            <a:pPr marL="0" indent="0">
              <a:buNone/>
            </a:pPr>
            <a:endParaRPr lang="en-GB" sz="2400" dirty="0"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Join in and add your own graffiti to fit in.</a:t>
            </a: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Watch them, but don’t get involved.</a:t>
            </a: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Tell them to stop and suggest doing something else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031A653-D020-E2BC-D6B2-8B74634536E8}"/>
              </a:ext>
            </a:extLst>
          </p:cNvPr>
          <p:cNvSpPr/>
          <p:nvPr/>
        </p:nvSpPr>
        <p:spPr>
          <a:xfrm>
            <a:off x="8157165" y="5535905"/>
            <a:ext cx="3538541" cy="800661"/>
          </a:xfrm>
          <a:prstGeom prst="roundRect">
            <a:avLst>
              <a:gd name="adj" fmla="val 50000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9FEC8-C654-5AB0-EB2F-605C6B023B7F}"/>
              </a:ext>
            </a:extLst>
          </p:cNvPr>
          <p:cNvSpPr txBox="1"/>
          <p:nvPr/>
        </p:nvSpPr>
        <p:spPr>
          <a:xfrm>
            <a:off x="496294" y="5535905"/>
            <a:ext cx="81070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b="1" dirty="0">
                <a:solidFill>
                  <a:srgbClr val="80BF14"/>
                </a:solidFill>
                <a:latin typeface="Quicksand" panose="00000500000000000000" pitchFamily="2" charset="0"/>
              </a:rPr>
              <a:t>There is a difference between illegal graffiti and graffiti art. </a:t>
            </a:r>
          </a:p>
          <a:p>
            <a:r>
              <a:rPr lang="en-GB" sz="1900" b="1" dirty="0">
                <a:solidFill>
                  <a:srgbClr val="80BF14"/>
                </a:solidFill>
                <a:latin typeface="Quicksand" panose="00000500000000000000" pitchFamily="2" charset="0"/>
              </a:rPr>
              <a:t>Why does graffiti normally class as illegal?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CBBB-E3F2-7793-62D0-5EB0AA747380}"/>
              </a:ext>
            </a:extLst>
          </p:cNvPr>
          <p:cNvSpPr txBox="1"/>
          <p:nvPr/>
        </p:nvSpPr>
        <p:spPr>
          <a:xfrm>
            <a:off x="622852" y="1346995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Discuss in pairs or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29E1A-EE82-536B-2FC9-138DDA10439B}"/>
              </a:ext>
            </a:extLst>
          </p:cNvPr>
          <p:cNvSpPr txBox="1"/>
          <p:nvPr/>
        </p:nvSpPr>
        <p:spPr>
          <a:xfrm>
            <a:off x="8382452" y="5751569"/>
            <a:ext cx="6877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Quicksand" panose="00000500000000000000" pitchFamily="2" charset="0"/>
              </a:rPr>
              <a:t>Let’s take a closer look </a:t>
            </a:r>
            <a:r>
              <a:rPr lang="en-GB" sz="1800" b="1" dirty="0">
                <a:solidFill>
                  <a:schemeClr val="bg1"/>
                </a:solidFill>
                <a:latin typeface="Quicksand" panose="00000500000000000000" pitchFamily="2" charset="0"/>
                <a:sym typeface="Wingdings" panose="05000000000000000000" pitchFamily="2" charset="2"/>
              </a:rPr>
              <a:t></a:t>
            </a:r>
            <a:endParaRPr lang="en-GB" sz="1800" b="1" dirty="0">
              <a:solidFill>
                <a:schemeClr val="bg1"/>
              </a:solidFill>
              <a:latin typeface="Quicksand" panose="00000500000000000000" pitchFamily="2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7ED0E29-340C-0B9E-95F2-DF776CC1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6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DFE2-3CB8-9501-8C55-11563CDDD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9BEDB2-AB3D-4534-32C3-D1A8D140FA2F}"/>
              </a:ext>
            </a:extLst>
          </p:cNvPr>
          <p:cNvSpPr/>
          <p:nvPr/>
        </p:nvSpPr>
        <p:spPr>
          <a:xfrm>
            <a:off x="-236343" y="-128361"/>
            <a:ext cx="13000244" cy="2509895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ilding with colorful graffiti on it&#10;&#10;AI-generated content may be incorrect.">
            <a:extLst>
              <a:ext uri="{FF2B5EF4-FFF2-40B4-BE49-F238E27FC236}">
                <a16:creationId xmlns:a16="http://schemas.microsoft.com/office/drawing/2014/main" id="{A19247C0-6C33-95E4-B8C2-165EC9CA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21946" r="35929"/>
          <a:stretch/>
        </p:blipFill>
        <p:spPr>
          <a:xfrm>
            <a:off x="7036904" y="0"/>
            <a:ext cx="5155096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A8289D-F8F3-8BBF-F61B-C931B6B4091C}"/>
              </a:ext>
            </a:extLst>
          </p:cNvPr>
          <p:cNvSpPr/>
          <p:nvPr/>
        </p:nvSpPr>
        <p:spPr>
          <a:xfrm>
            <a:off x="7394711" y="4671121"/>
            <a:ext cx="4432853" cy="17296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B773C-2062-E983-EE0D-946D8783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79" y="2981738"/>
            <a:ext cx="6156089" cy="365956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Graffiti without permission is seen as anti-social behaviour because it </a:t>
            </a:r>
            <a:r>
              <a:rPr lang="en-GB" sz="2000" b="1" dirty="0">
                <a:latin typeface="Quicksand" panose="00000500000000000000" pitchFamily="2" charset="0"/>
              </a:rPr>
              <a:t>damages property </a:t>
            </a:r>
            <a:r>
              <a:rPr lang="en-GB" sz="2000" dirty="0">
                <a:latin typeface="Quicksand" panose="00000500000000000000" pitchFamily="2" charset="0"/>
              </a:rPr>
              <a:t>and </a:t>
            </a:r>
            <a:r>
              <a:rPr lang="en-GB" sz="2000" b="1" dirty="0">
                <a:latin typeface="Quicksand" panose="00000500000000000000" pitchFamily="2" charset="0"/>
              </a:rPr>
              <a:t>costs a lot to remove.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But for some, it’s a way to express themselves, especially if they don’t have </a:t>
            </a:r>
            <a:r>
              <a:rPr lang="en-GB" sz="2000" b="1" dirty="0">
                <a:latin typeface="Quicksand" panose="00000500000000000000" pitchFamily="2" charset="0"/>
              </a:rPr>
              <a:t>access to art classes.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Some places have legal walls for street art, so people can create without causing problems.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Community murals let people share their art in a way that </a:t>
            </a:r>
            <a:r>
              <a:rPr lang="en-GB" sz="2000" b="1" dirty="0">
                <a:latin typeface="Quicksand" panose="00000500000000000000" pitchFamily="2" charset="0"/>
              </a:rPr>
              <a:t>benefits everyone.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solidFill>
                <a:srgbClr val="7AB814"/>
              </a:solidFill>
              <a:latin typeface="Quicksand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A3E86-F831-3616-A9F7-EC1DEFD2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50544"/>
            <a:ext cx="8222428" cy="2452687"/>
          </a:xfrm>
        </p:spPr>
        <p:txBody>
          <a:bodyPr anchor="ctr">
            <a:normAutofit/>
          </a:bodyPr>
          <a:lstStyle/>
          <a:p>
            <a:r>
              <a:rPr lang="en-GB" sz="4800" b="1" dirty="0">
                <a:latin typeface="Bahnschrift Condensed" panose="020B0502040204020203" pitchFamily="34" charset="0"/>
              </a:rPr>
              <a:t>Graffiti Art or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Anti-social Behaviour?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00EBC-5A1D-005B-29CD-5F00C246F5F0}"/>
              </a:ext>
            </a:extLst>
          </p:cNvPr>
          <p:cNvSpPr txBox="1"/>
          <p:nvPr/>
        </p:nvSpPr>
        <p:spPr>
          <a:xfrm>
            <a:off x="7533190" y="5589145"/>
            <a:ext cx="4102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You can google or ask an adult to find out where your nearest graffiti place is!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53E57-3E27-CFFE-C3D0-E87CCF6D6E63}"/>
              </a:ext>
            </a:extLst>
          </p:cNvPr>
          <p:cNvSpPr txBox="1"/>
          <p:nvPr/>
        </p:nvSpPr>
        <p:spPr>
          <a:xfrm>
            <a:off x="7394712" y="4841942"/>
            <a:ext cx="4280907" cy="664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Would you be interested in a free space to graffiti in your area?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E776C5D-D109-402C-2FFA-D5D59DA7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1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64B742-F536-0E41-E742-6475E603CD64}"/>
              </a:ext>
            </a:extLst>
          </p:cNvPr>
          <p:cNvSpPr/>
          <p:nvPr/>
        </p:nvSpPr>
        <p:spPr>
          <a:xfrm>
            <a:off x="742950" y="1763240"/>
            <a:ext cx="3224471" cy="1990643"/>
          </a:xfrm>
          <a:prstGeom prst="roundRect">
            <a:avLst/>
          </a:prstGeom>
          <a:solidFill>
            <a:srgbClr val="7AB81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C06383-D857-21FC-E664-6AE88B70378B}"/>
              </a:ext>
            </a:extLst>
          </p:cNvPr>
          <p:cNvSpPr/>
          <p:nvPr/>
        </p:nvSpPr>
        <p:spPr>
          <a:xfrm>
            <a:off x="4416585" y="1763239"/>
            <a:ext cx="3224471" cy="1990643"/>
          </a:xfrm>
          <a:prstGeom prst="roundRect">
            <a:avLst/>
          </a:prstGeom>
          <a:solidFill>
            <a:srgbClr val="B7DB7A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ED65B5-B0CB-0398-D785-4D49266E89BA}"/>
              </a:ext>
            </a:extLst>
          </p:cNvPr>
          <p:cNvSpPr/>
          <p:nvPr/>
        </p:nvSpPr>
        <p:spPr>
          <a:xfrm>
            <a:off x="8137310" y="1761123"/>
            <a:ext cx="3224471" cy="1990643"/>
          </a:xfrm>
          <a:prstGeom prst="roundRect">
            <a:avLst/>
          </a:prstGeom>
          <a:solidFill>
            <a:srgbClr val="55800E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493891-7826-01F2-FF76-47AA4AFC2260}"/>
              </a:ext>
            </a:extLst>
          </p:cNvPr>
          <p:cNvSpPr/>
          <p:nvPr/>
        </p:nvSpPr>
        <p:spPr>
          <a:xfrm>
            <a:off x="4463870" y="4220779"/>
            <a:ext cx="3224471" cy="1990643"/>
          </a:xfrm>
          <a:prstGeom prst="roundRect">
            <a:avLst/>
          </a:prstGeom>
          <a:solidFill>
            <a:srgbClr val="4EA72E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F50978-C67D-A884-BB8E-3455A685E74E}"/>
              </a:ext>
            </a:extLst>
          </p:cNvPr>
          <p:cNvSpPr/>
          <p:nvPr/>
        </p:nvSpPr>
        <p:spPr>
          <a:xfrm>
            <a:off x="711425" y="4220779"/>
            <a:ext cx="3224471" cy="1990643"/>
          </a:xfrm>
          <a:prstGeom prst="roundRect">
            <a:avLst/>
          </a:prstGeom>
          <a:solidFill>
            <a:srgbClr val="B5E55A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EF9D1E-A181-DB66-BE9F-A51A4C0D4D47}"/>
              </a:ext>
            </a:extLst>
          </p:cNvPr>
          <p:cNvSpPr/>
          <p:nvPr/>
        </p:nvSpPr>
        <p:spPr>
          <a:xfrm>
            <a:off x="8137311" y="4220779"/>
            <a:ext cx="3224471" cy="1990643"/>
          </a:xfrm>
          <a:prstGeom prst="roundRect">
            <a:avLst/>
          </a:prstGeom>
          <a:solidFill>
            <a:srgbClr val="80BF15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F7AE9-33E3-463C-A7FB-1F9AEBF0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14" y="277738"/>
            <a:ext cx="9248172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latin typeface="Bahnschrift Condensed" panose="020B0502040204020203" pitchFamily="34" charset="0"/>
              </a:rPr>
              <a:t>What to do instead of Anti-social behaviour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3AEA-E4A4-4F71-76D4-2CA026A7BD26}"/>
              </a:ext>
            </a:extLst>
          </p:cNvPr>
          <p:cNvSpPr txBox="1"/>
          <p:nvPr/>
        </p:nvSpPr>
        <p:spPr>
          <a:xfrm>
            <a:off x="8503919" y="4338937"/>
            <a:ext cx="2537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Quicksand" panose="00000500000000000000" pitchFamily="2" charset="0"/>
              </a:rPr>
              <a:t>If you had a choice of anywhere to meet up, what would it be?</a:t>
            </a:r>
          </a:p>
          <a:p>
            <a:pPr algn="ctr"/>
            <a:endParaRPr lang="en-GB" b="1" dirty="0">
              <a:latin typeface="Quicksand" panose="00000500000000000000" pitchFamily="2" charset="0"/>
            </a:endParaRPr>
          </a:p>
          <a:p>
            <a:pPr algn="ctr"/>
            <a:r>
              <a:rPr lang="en-GB" b="1" dirty="0">
                <a:latin typeface="Quicksand" panose="00000500000000000000" pitchFamily="2" charset="0"/>
              </a:rPr>
              <a:t>What do you wish to be locally?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C0C6B-1783-882F-7D91-C424A7592604}"/>
              </a:ext>
            </a:extLst>
          </p:cNvPr>
          <p:cNvSpPr txBox="1"/>
          <p:nvPr/>
        </p:nvSpPr>
        <p:spPr>
          <a:xfrm>
            <a:off x="4672663" y="2172595"/>
            <a:ext cx="2759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Music, drama, dance or art clubs where you can freely express yourself 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3A9EE-5771-71FC-8B57-7863E87C4B41}"/>
              </a:ext>
            </a:extLst>
          </p:cNvPr>
          <p:cNvSpPr txBox="1"/>
          <p:nvPr/>
        </p:nvSpPr>
        <p:spPr>
          <a:xfrm>
            <a:off x="8361407" y="2011263"/>
            <a:ext cx="28590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sz="1800" b="1" dirty="0">
                <a:latin typeface="Quicksand" panose="00000500000000000000" pitchFamily="2" charset="0"/>
              </a:rPr>
              <a:t>Talk to friends or trusted adults if you’re feeling frustrated or excluded. It’s okay to talk about your feelings</a:t>
            </a:r>
            <a:endParaRPr lang="en-US" sz="1800" b="1" dirty="0">
              <a:latin typeface="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08353-EECC-DC72-12BF-59C907471267}"/>
              </a:ext>
            </a:extLst>
          </p:cNvPr>
          <p:cNvSpPr txBox="1"/>
          <p:nvPr/>
        </p:nvSpPr>
        <p:spPr>
          <a:xfrm>
            <a:off x="4818177" y="4661244"/>
            <a:ext cx="2653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Community clean up, planting a garden or creating murals in approved spaces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02E69-B74E-CAE4-4995-9F71BBEB7ED6}"/>
              </a:ext>
            </a:extLst>
          </p:cNvPr>
          <p:cNvSpPr txBox="1"/>
          <p:nvPr/>
        </p:nvSpPr>
        <p:spPr>
          <a:xfrm>
            <a:off x="1150468" y="4774961"/>
            <a:ext cx="2367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Volunteer for groups to connect with others 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62922-4C81-C80E-EE71-AAE7C0C44117}"/>
              </a:ext>
            </a:extLst>
          </p:cNvPr>
          <p:cNvSpPr txBox="1"/>
          <p:nvPr/>
        </p:nvSpPr>
        <p:spPr>
          <a:xfrm>
            <a:off x="898257" y="2011263"/>
            <a:ext cx="29138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Quicksand" panose="00000500000000000000" pitchFamily="2" charset="0"/>
              </a:rPr>
              <a:t>Sports or any other physical activities. Even just a kickabout with your friends in the park, is a better way to spend your time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994A6C-62FE-D0AB-B42F-73E14F1D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615BF-EED5-D9A9-7951-2F94F6426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icking up garbage&#10;&#10;AI-generated content may be incorrect.">
            <a:extLst>
              <a:ext uri="{FF2B5EF4-FFF2-40B4-BE49-F238E27FC236}">
                <a16:creationId xmlns:a16="http://schemas.microsoft.com/office/drawing/2014/main" id="{22DCAD23-11ED-2234-CF8C-686E0752A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t="7813" r="52930" b="7813"/>
          <a:stretch/>
        </p:blipFill>
        <p:spPr>
          <a:xfrm>
            <a:off x="6473090" y="-23076"/>
            <a:ext cx="5738788" cy="6881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FDD84-6FD4-BCE3-0686-4EE1F86D2B24}"/>
              </a:ext>
            </a:extLst>
          </p:cNvPr>
          <p:cNvSpPr txBox="1"/>
          <p:nvPr/>
        </p:nvSpPr>
        <p:spPr>
          <a:xfrm>
            <a:off x="671758" y="3440370"/>
            <a:ext cx="5212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latin typeface="Quicksand" panose="00000500000000000000" pitchFamily="2" charset="0"/>
              </a:rPr>
              <a:t>You don’t need anti-social behaviour hanging over you or leading you to worse consequences.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BA936-F163-E4CA-16DC-073AE0907747}"/>
              </a:ext>
            </a:extLst>
          </p:cNvPr>
          <p:cNvSpPr txBox="1"/>
          <p:nvPr/>
        </p:nvSpPr>
        <p:spPr>
          <a:xfrm>
            <a:off x="671758" y="675124"/>
            <a:ext cx="56400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50"/>
              </a:spcAft>
              <a:buNone/>
            </a:pPr>
            <a:r>
              <a:rPr lang="en-GB" sz="80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You are better than this!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1FEE1-E435-DF2C-E9EA-D1E8AFFBFC14}"/>
              </a:ext>
            </a:extLst>
          </p:cNvPr>
          <p:cNvSpPr txBox="1"/>
          <p:nvPr/>
        </p:nvSpPr>
        <p:spPr>
          <a:xfrm>
            <a:off x="8358541" y="5244005"/>
            <a:ext cx="3601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200" b="1" dirty="0">
                <a:latin typeface="Bahnschrift Condensed" panose="020B0502040204020203" pitchFamily="34" charset="0"/>
              </a:rPr>
              <a:t>Here comes the experiment!</a:t>
            </a:r>
            <a:endParaRPr lang="en-GB" sz="4200" dirty="0">
              <a:latin typeface="Bahnschrift Condensed" panose="020B0502040204020203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EBC4E9E-14B5-DBDA-60E9-09D65089C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2207" y="3440370"/>
            <a:ext cx="3940133" cy="4452373"/>
          </a:xfrm>
          <a:prstGeom prst="rect">
            <a:avLst/>
          </a:prstGeom>
        </p:spPr>
      </p:pic>
      <p:pic>
        <p:nvPicPr>
          <p:cNvPr id="4" name="Graphic 3" descr="Thumbs up sign outline">
            <a:extLst>
              <a:ext uri="{FF2B5EF4-FFF2-40B4-BE49-F238E27FC236}">
                <a16:creationId xmlns:a16="http://schemas.microsoft.com/office/drawing/2014/main" id="{876B6B1A-5053-3478-0349-485B8FB318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025" y="5320278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2B0E3-D77C-B465-BD54-A3174EB39178}"/>
              </a:ext>
            </a:extLst>
          </p:cNvPr>
          <p:cNvSpPr txBox="1"/>
          <p:nvPr/>
        </p:nvSpPr>
        <p:spPr>
          <a:xfrm>
            <a:off x="1876439" y="5543642"/>
            <a:ext cx="3437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latin typeface="Quicksand" panose="00000500000000000000" pitchFamily="2" charset="0"/>
              </a:rPr>
              <a:t>Together we can be pro-social in behaviour 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F2A8E47-4028-B017-A430-3334BB3C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29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C706-45EB-0B00-7AA6-DCD95571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latin typeface="Bahnschrift Condensed" panose="020B0502040204020203" pitchFamily="34" charset="0"/>
              </a:rPr>
              <a:t>Pro-social behaviour experiment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A777E-AC1F-6C42-360D-51A48215C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010291"/>
            <a:ext cx="10845800" cy="4606124"/>
          </a:xfrm>
        </p:spPr>
        <p:txBody>
          <a:bodyPr>
            <a:normAutofit fontScale="92500" lnSpcReduction="10000"/>
          </a:bodyPr>
          <a:lstStyle/>
          <a:p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7AB814"/>
                </a:solidFill>
                <a:latin typeface="Quicksand" panose="00000500000000000000" pitchFamily="2" charset="0"/>
              </a:rPr>
              <a:t>Let’s set a one-week challenge for everyone!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Let us know what you’ve managed to do!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80BF15"/>
                </a:solidFill>
                <a:latin typeface="Quicksand" panose="00000500000000000000" pitchFamily="2" charset="0"/>
              </a:rPr>
              <a:t>Ideas: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Make an effort to say hello to an elderly neighbour.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Pick up litter when you see it.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Try hanging out somewhere different than usual.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Look out for how people react. </a:t>
            </a: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Is it </a:t>
            </a:r>
            <a:r>
              <a:rPr lang="en-GB" sz="2200" b="1" dirty="0">
                <a:solidFill>
                  <a:srgbClr val="80BF15"/>
                </a:solidFill>
                <a:latin typeface="Quicksand" panose="00000500000000000000" pitchFamily="2" charset="0"/>
              </a:rPr>
              <a:t>positive</a:t>
            </a:r>
            <a:r>
              <a:rPr lang="en-GB" sz="2200" dirty="0">
                <a:latin typeface="Quicksand" panose="00000500000000000000" pitchFamily="2" charset="0"/>
              </a:rPr>
              <a:t> or </a:t>
            </a:r>
            <a:r>
              <a:rPr lang="en-GB" sz="2200" b="1" dirty="0">
                <a:solidFill>
                  <a:srgbClr val="FF0000"/>
                </a:solidFill>
                <a:latin typeface="Quicksand" panose="00000500000000000000" pitchFamily="2" charset="0"/>
              </a:rPr>
              <a:t>negative?</a:t>
            </a:r>
          </a:p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57D203-F8DA-6E6D-3D03-14109EB43F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53453" y="1755504"/>
            <a:ext cx="5941452" cy="460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0AC69-F49D-66DE-6968-10520377A027}"/>
              </a:ext>
            </a:extLst>
          </p:cNvPr>
          <p:cNvSpPr txBox="1"/>
          <p:nvPr/>
        </p:nvSpPr>
        <p:spPr>
          <a:xfrm>
            <a:off x="9728389" y="2844050"/>
            <a:ext cx="15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Checklist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5D300-14C9-BAB5-8344-A6BF34972E4B}"/>
              </a:ext>
            </a:extLst>
          </p:cNvPr>
          <p:cNvSpPr/>
          <p:nvPr/>
        </p:nvSpPr>
        <p:spPr>
          <a:xfrm>
            <a:off x="-404122" y="0"/>
            <a:ext cx="13000244" cy="1805601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C3280-D201-B701-E3DB-FE5D1D2C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4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E44BF3-0470-090F-16A8-40EA975F46D0}"/>
              </a:ext>
            </a:extLst>
          </p:cNvPr>
          <p:cNvSpPr/>
          <p:nvPr/>
        </p:nvSpPr>
        <p:spPr>
          <a:xfrm>
            <a:off x="4584526" y="300625"/>
            <a:ext cx="7312506" cy="1462835"/>
          </a:xfrm>
          <a:prstGeom prst="round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61FF58-F878-32C4-5EBC-FD7A0B79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r="27194"/>
          <a:stretch>
            <a:fillRect/>
          </a:stretch>
        </p:blipFill>
        <p:spPr>
          <a:xfrm>
            <a:off x="0" y="0"/>
            <a:ext cx="42303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D89DF-3C0B-B0EB-FF24-3A56A49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49" y="-200343"/>
            <a:ext cx="3704407" cy="3489603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GB" sz="4800" b="1" dirty="0">
                <a:latin typeface="Bahnschrift Condensed" panose="020B0502040204020203" pitchFamily="34" charset="0"/>
              </a:rPr>
              <a:t>Finding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your thing,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your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3DE2C-2964-9FFB-537A-87C04C02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6" y="2595233"/>
            <a:ext cx="3277921" cy="1239563"/>
          </a:xfrm>
        </p:spPr>
        <p:txBody>
          <a:bodyPr/>
          <a:lstStyle/>
          <a:p>
            <a:pPr marL="457200" indent="0">
              <a:buNone/>
            </a:pPr>
            <a:r>
              <a:rPr lang="en-GB" sz="2400" b="1" kern="100" dirty="0">
                <a:solidFill>
                  <a:srgbClr val="80BF14"/>
                </a:solidFill>
                <a:latin typeface="Quicksand" pitchFamily="2" charset="77"/>
                <a:cs typeface="Poppins" pitchFamily="2" charset="77"/>
              </a:rPr>
              <a:t>Looking for </a:t>
            </a:r>
            <a:br>
              <a:rPr lang="en-GB" sz="2400" b="1" kern="100" dirty="0">
                <a:solidFill>
                  <a:srgbClr val="80BF14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80BF14"/>
                </a:solidFill>
                <a:latin typeface="Quicksand" pitchFamily="2" charset="77"/>
                <a:cs typeface="Poppins" pitchFamily="2" charset="77"/>
              </a:rPr>
              <a:t>something positive </a:t>
            </a:r>
            <a:br>
              <a:rPr lang="en-GB" sz="2400" b="1" kern="100" dirty="0">
                <a:solidFill>
                  <a:srgbClr val="80BF14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80BF14"/>
                </a:solidFill>
                <a:latin typeface="Quicksand" pitchFamily="2" charset="77"/>
                <a:cs typeface="Poppins" pitchFamily="2" charset="77"/>
              </a:rPr>
              <a:t>to get involved in?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9063800-61A3-8AD1-9AEA-202CC209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393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58A0E0-B516-20FB-503A-41119EEC8E9D}"/>
              </a:ext>
            </a:extLst>
          </p:cNvPr>
          <p:cNvSpPr txBox="1"/>
          <p:nvPr/>
        </p:nvSpPr>
        <p:spPr>
          <a:xfrm>
            <a:off x="4764800" y="434429"/>
            <a:ext cx="6919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Ask a </a:t>
            </a: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trusted adult </a:t>
            </a: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or </a:t>
            </a: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go online </a:t>
            </a: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to find out what is happening where you live.</a:t>
            </a:r>
          </a:p>
          <a:p>
            <a:pPr algn="l">
              <a:buNone/>
            </a:pP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 </a:t>
            </a:r>
          </a:p>
          <a:p>
            <a:pPr algn="l">
              <a:buNone/>
            </a:pP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Information to help you get started is available: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C635322-85CF-2C11-8C94-01B002367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57" y="2117728"/>
            <a:ext cx="1363293" cy="90939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B7456C8-EA26-40B4-4EFA-90A08B0190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5219" y="3564296"/>
            <a:ext cx="1679971" cy="41747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6049C2F-A5FF-2548-F4BE-55BE1E1264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219" y="5747880"/>
            <a:ext cx="1679971" cy="2913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025DF9B8-4585-3ADB-4D87-5B21F3250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957" y="4669244"/>
            <a:ext cx="1695233" cy="5539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61DBE3-0FFF-4599-1F7C-7572AA1D520A}"/>
              </a:ext>
            </a:extLst>
          </p:cNvPr>
          <p:cNvSpPr txBox="1"/>
          <p:nvPr/>
        </p:nvSpPr>
        <p:spPr>
          <a:xfrm>
            <a:off x="7068182" y="2211732"/>
            <a:ext cx="46911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BF14"/>
                </a:solidFill>
                <a:latin typeface="Quicksand" panose="0000050000000000000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healthyholidayshull.org/</a:t>
            </a:r>
            <a:endParaRPr lang="en-GB" sz="1600" dirty="0">
              <a:solidFill>
                <a:srgbClr val="80BF14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Activities taking place in Hull during the school holidays for school aged children and young people.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E3726C-9605-30B1-7410-3E1FBD9FD23A}"/>
              </a:ext>
            </a:extLst>
          </p:cNvPr>
          <p:cNvSpPr txBox="1"/>
          <p:nvPr/>
        </p:nvSpPr>
        <p:spPr>
          <a:xfrm>
            <a:off x="7068184" y="3266162"/>
            <a:ext cx="447488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BF14"/>
                </a:solidFill>
                <a:latin typeface="Quicksand" panose="0000050000000000000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livewellnorthlincolnshire.org.uk/</a:t>
            </a:r>
            <a:endParaRPr lang="en-GB" sz="1600" dirty="0">
              <a:solidFill>
                <a:srgbClr val="80BF14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A wide range of organisations, support groups, community groups, events and activities to support you to live your best life.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363A6E-CF07-7339-A2ED-B5009EA0D240}"/>
              </a:ext>
            </a:extLst>
          </p:cNvPr>
          <p:cNvSpPr txBox="1"/>
          <p:nvPr/>
        </p:nvSpPr>
        <p:spPr>
          <a:xfrm>
            <a:off x="7068183" y="4512010"/>
            <a:ext cx="46911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BF14"/>
                </a:solidFill>
                <a:latin typeface="Quicksand" panose="0000050000000000000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discovernortheastlincolnshire.co.uk/</a:t>
            </a:r>
            <a:endParaRPr lang="en-GB" sz="1600" dirty="0">
              <a:solidFill>
                <a:srgbClr val="80BF14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Useful information from visitor essentials to top attractions, best beaches and discovering wildfire.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BF4FB4-6CD2-CBFC-74DB-14386C911508}"/>
              </a:ext>
            </a:extLst>
          </p:cNvPr>
          <p:cNvSpPr txBox="1"/>
          <p:nvPr/>
        </p:nvSpPr>
        <p:spPr>
          <a:xfrm>
            <a:off x="7068401" y="5561351"/>
            <a:ext cx="48286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BF14"/>
                </a:solidFill>
                <a:latin typeface="Quicksand" panose="0000050000000000000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eastridingculture.co.uk/active-communities/</a:t>
            </a:r>
            <a:endParaRPr lang="en-GB" sz="1600" dirty="0">
              <a:solidFill>
                <a:srgbClr val="80BF14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Empowering the East Riding of Yorkshire to be active, healthy and connected.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73F04C-0451-6FD2-FCF8-5FC3F168275F}"/>
              </a:ext>
            </a:extLst>
          </p:cNvPr>
          <p:cNvSpPr/>
          <p:nvPr/>
        </p:nvSpPr>
        <p:spPr>
          <a:xfrm>
            <a:off x="4230356" y="-425885"/>
            <a:ext cx="103649" cy="7283885"/>
          </a:xfrm>
          <a:prstGeom prst="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D0A9F3-D690-03B2-4118-7B889574BAF6}"/>
              </a:ext>
            </a:extLst>
          </p:cNvPr>
          <p:cNvCxnSpPr/>
          <p:nvPr/>
        </p:nvCxnSpPr>
        <p:spPr>
          <a:xfrm>
            <a:off x="4855219" y="3139859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2D518-68A1-EB52-587E-CADB65A25DD9}"/>
              </a:ext>
            </a:extLst>
          </p:cNvPr>
          <p:cNvCxnSpPr/>
          <p:nvPr/>
        </p:nvCxnSpPr>
        <p:spPr>
          <a:xfrm>
            <a:off x="4855219" y="4417514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A8164-9FD9-08B3-FEC3-B862311DDABB}"/>
              </a:ext>
            </a:extLst>
          </p:cNvPr>
          <p:cNvCxnSpPr/>
          <p:nvPr/>
        </p:nvCxnSpPr>
        <p:spPr>
          <a:xfrm>
            <a:off x="4855219" y="5444648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56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B8FC8B13-C7A5-7229-56BC-1356BC3A3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" y="924232"/>
            <a:ext cx="11862819" cy="59337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B5B2B-B532-79C5-5825-2B2B5798E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48ED1-DD8D-FD48-B147-2BE46D61DBB2}"/>
              </a:ext>
            </a:extLst>
          </p:cNvPr>
          <p:cNvSpPr txBox="1"/>
          <p:nvPr/>
        </p:nvSpPr>
        <p:spPr>
          <a:xfrm>
            <a:off x="2400809" y="3314641"/>
            <a:ext cx="72270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>
                <a:latin typeface="Quicksand" panose="00000500000000000000" pitchFamily="2" charset="0"/>
              </a:rPr>
              <a:t>Can you name</a:t>
            </a:r>
            <a:r>
              <a:rPr lang="en-GB" sz="6000">
                <a:solidFill>
                  <a:srgbClr val="80BF15"/>
                </a:solidFill>
                <a:latin typeface="Quicksand" panose="00000500000000000000" pitchFamily="2" charset="0"/>
              </a:rPr>
              <a:t> </a:t>
            </a:r>
            <a:r>
              <a:rPr lang="en-GB" sz="6000" b="1">
                <a:solidFill>
                  <a:srgbClr val="80BF15"/>
                </a:solidFill>
                <a:latin typeface="Quicksand" panose="00000500000000000000" pitchFamily="2" charset="0"/>
              </a:rPr>
              <a:t>3</a:t>
            </a:r>
            <a:r>
              <a:rPr lang="en-GB" sz="6000">
                <a:solidFill>
                  <a:srgbClr val="80BF15"/>
                </a:solidFill>
                <a:latin typeface="Quicksand" panose="00000500000000000000" pitchFamily="2" charset="0"/>
              </a:rPr>
              <a:t> </a:t>
            </a:r>
            <a:r>
              <a:rPr lang="en-GB" sz="6000">
                <a:latin typeface="Quicksand" panose="00000500000000000000" pitchFamily="2" charset="0"/>
              </a:rPr>
              <a:t>things you’ve learnt today?</a:t>
            </a:r>
          </a:p>
        </p:txBody>
      </p:sp>
    </p:spTree>
    <p:extLst>
      <p:ext uri="{BB962C8B-B14F-4D97-AF65-F5344CB8AC3E}">
        <p14:creationId xmlns:p14="http://schemas.microsoft.com/office/powerpoint/2010/main" val="13974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05DE-71D7-5915-C3CA-22783D11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2" y="317829"/>
            <a:ext cx="10515600" cy="1325563"/>
          </a:xfrm>
        </p:spPr>
        <p:txBody>
          <a:bodyPr/>
          <a:lstStyle/>
          <a:p>
            <a:r>
              <a:rPr lang="en-GB">
                <a:latin typeface="Bahnschrift Condensed" panose="020B0502040204020203" pitchFamily="34" charset="0"/>
              </a:rPr>
              <a:t>Getting help and support</a:t>
            </a:r>
            <a:endParaRPr lang="en-GB" sz="3000">
              <a:solidFill>
                <a:schemeClr val="accent1">
                  <a:lumMod val="20000"/>
                  <a:lumOff val="8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0C5E-4A8D-13EC-0FEB-911231EF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2" y="1825297"/>
            <a:ext cx="666618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Trusted adult, e.g. parents, carers, teachers, youth workers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Quicksand" panose="00000500000000000000" pitchFamily="2" charset="0"/>
              </a:rPr>
              <a:t>Report ASB to Humberside Police on telephone number 101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kern="100" dirty="0">
              <a:effectLst/>
              <a:latin typeface="Quicksand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Quicksand" panose="00000500000000000000" pitchFamily="2" charset="0"/>
              </a:rPr>
              <a:t>Report crime or anything suspicious anonymously on </a:t>
            </a:r>
            <a:r>
              <a:rPr lang="en-GB" sz="2000" dirty="0">
                <a:solidFill>
                  <a:srgbClr val="80BF15"/>
                </a:solidFill>
                <a:latin typeface="Quicksand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https://crimestoppers-uk.org/fearless</a:t>
            </a:r>
            <a:endParaRPr lang="en-GB" sz="2000" dirty="0">
              <a:solidFill>
                <a:srgbClr val="80BF15"/>
              </a:solidFill>
              <a:latin typeface="Quicksand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Quicksand" panose="00000500000000000000" pitchFamily="2" charset="0"/>
              </a:rPr>
              <a:t>Childline – 08001111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600" kern="100" dirty="0">
              <a:effectLst/>
              <a:latin typeface="Quicksand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375"/>
              </a:spcAft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  <a:p>
            <a:pPr>
              <a:lnSpc>
                <a:spcPct val="100000"/>
              </a:lnSpc>
              <a:spcAft>
                <a:spcPts val="375"/>
              </a:spcAft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86DF56-1D2B-5422-AF04-D6F774B907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3525" y="1525315"/>
            <a:ext cx="5120577" cy="49513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01BA3-6DCD-6BE1-96D3-99BE14F3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1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484C-7A2A-DDB3-2B94-9727EA0F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ahnschrift Condensed" panose="020B0502040204020203" pitchFamily="34" charset="0"/>
              </a:rPr>
              <a:t>Quiz time - </a:t>
            </a:r>
            <a:r>
              <a:rPr lang="en-GB" dirty="0">
                <a:solidFill>
                  <a:srgbClr val="80BF15"/>
                </a:solidFill>
                <a:latin typeface="Bahnschrift Condensed" panose="020B0502040204020203" pitchFamily="34" charset="0"/>
              </a:rPr>
              <a:t>Hands up, call it out!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3F29-00D0-7EC9-7DCF-9AFB89340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96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064C28-FF33-CBD2-1BDE-8CE6692B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39" y="1827688"/>
            <a:ext cx="711569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Q) Which of these do you think is </a:t>
            </a:r>
            <a:r>
              <a:rPr lang="en-US" altLang="en-US" sz="2100" b="1" dirty="0">
                <a:latin typeface="Quicksand" panose="00000500000000000000" pitchFamily="2" charset="0"/>
              </a:rPr>
              <a:t>a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nti-social behaviour?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Vandalism</a:t>
            </a:r>
            <a:endParaRPr lang="en-US" altLang="en-US" sz="2100" dirty="0"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L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oud disturbances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Hanging out in groups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Littering</a:t>
            </a:r>
            <a:endParaRPr lang="en-US" altLang="en-US" sz="2100" dirty="0"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Getting the bus late at night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Quicksand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100" dirty="0">
              <a:latin typeface="Quicksand" panose="000005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681A28-EE9F-249D-0719-1E6AC31BC2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49084" y="383292"/>
            <a:ext cx="3067551" cy="6474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9DC444-1583-BF08-FF56-4E2DEF21B815}"/>
              </a:ext>
            </a:extLst>
          </p:cNvPr>
          <p:cNvSpPr txBox="1"/>
          <p:nvPr/>
        </p:nvSpPr>
        <p:spPr>
          <a:xfrm>
            <a:off x="9379456" y="2828835"/>
            <a:ext cx="1902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Bahnschrift Condensed" panose="020B0502040204020203" pitchFamily="34" charset="0"/>
              </a:rPr>
              <a:t>HANDS</a:t>
            </a:r>
          </a:p>
          <a:p>
            <a:pPr algn="ctr"/>
            <a:r>
              <a:rPr lang="en-GB" sz="3600" b="1">
                <a:solidFill>
                  <a:schemeClr val="bg1"/>
                </a:solidFill>
                <a:latin typeface="Bahnschrift Condensed" panose="020B0502040204020203" pitchFamily="34" charset="0"/>
              </a:rPr>
              <a:t> UP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AEDFA1-E505-007A-7429-D8CCAC657F21}"/>
              </a:ext>
            </a:extLst>
          </p:cNvPr>
          <p:cNvSpPr/>
          <p:nvPr/>
        </p:nvSpPr>
        <p:spPr>
          <a:xfrm>
            <a:off x="8497390" y="4642345"/>
            <a:ext cx="1858861" cy="1799729"/>
          </a:xfrm>
          <a:prstGeom prst="ellipse">
            <a:avLst/>
          </a:prstGeom>
          <a:solidFill>
            <a:srgbClr val="B5E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D8503-85A4-D3E8-059A-4FFBAD3CC9F1}"/>
              </a:ext>
            </a:extLst>
          </p:cNvPr>
          <p:cNvSpPr txBox="1"/>
          <p:nvPr/>
        </p:nvSpPr>
        <p:spPr>
          <a:xfrm>
            <a:off x="8587560" y="5212999"/>
            <a:ext cx="1743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Quicksand" panose="00000500000000000000" pitchFamily="2" charset="0"/>
              </a:rPr>
              <a:t>Click for answers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F2AC0-7F85-563D-11D2-579E6FF5301F}"/>
              </a:ext>
            </a:extLst>
          </p:cNvPr>
          <p:cNvSpPr txBox="1"/>
          <p:nvPr/>
        </p:nvSpPr>
        <p:spPr>
          <a:xfrm>
            <a:off x="675364" y="4642344"/>
            <a:ext cx="73916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80BF15"/>
                </a:solidFill>
                <a:effectLst/>
                <a:latin typeface="Quicksand" panose="00000500000000000000"/>
              </a:rPr>
              <a:t>Answer: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A, B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and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are</a:t>
            </a:r>
          </a:p>
          <a:p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Quicksand" panose="00000500000000000000"/>
            </a:endParaRPr>
          </a:p>
          <a:p>
            <a:r>
              <a:rPr lang="en-US" altLang="en-US" sz="2000" b="1" dirty="0">
                <a:latin typeface="Quicksand" panose="00000500000000000000"/>
              </a:rPr>
              <a:t>C</a:t>
            </a:r>
            <a:r>
              <a:rPr lang="en-US" altLang="en-US" sz="2000" dirty="0">
                <a:latin typeface="Quicksand" panose="00000500000000000000"/>
              </a:rPr>
              <a:t> 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Hanging out in groups) and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(getting a late bus) aren’t ASB themselves, though if you are doing something like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swearing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littering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, being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intimidating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to others, then it is!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B24A8C0-A4CA-0EF9-1BA1-2B9748AC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9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255983-1FAF-A008-0A91-0BF3E424E729}"/>
              </a:ext>
            </a:extLst>
          </p:cNvPr>
          <p:cNvSpPr/>
          <p:nvPr/>
        </p:nvSpPr>
        <p:spPr>
          <a:xfrm>
            <a:off x="5655821" y="-1"/>
            <a:ext cx="5434739" cy="6858000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173F6-92D4-CD72-4DA1-66D820E7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21" y="2298703"/>
            <a:ext cx="3432731" cy="1325563"/>
          </a:xfrm>
        </p:spPr>
        <p:txBody>
          <a:bodyPr>
            <a:noAutofit/>
          </a:bodyPr>
          <a:lstStyle/>
          <a:p>
            <a:r>
              <a:rPr lang="en-GB" sz="4000" dirty="0">
                <a:latin typeface="Bahnschrift Condensed" panose="020B0502040204020203" pitchFamily="34" charset="0"/>
              </a:rPr>
              <a:t>We’re now going to watch a short clip on what anti-social behaviour is.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41FC4E-46B1-F6C7-B3AE-4182E57ED7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4298" y="502591"/>
            <a:ext cx="6840793" cy="5852818"/>
          </a:xfrm>
          <a:prstGeom prst="rect">
            <a:avLst/>
          </a:prstGeom>
        </p:spPr>
      </p:pic>
      <p:pic>
        <p:nvPicPr>
          <p:cNvPr id="5" name="Online Media 4" title="Anti Social Behaviour Animation">
            <a:hlinkClick r:id="" action="ppaction://media"/>
            <a:extLst>
              <a:ext uri="{FF2B5EF4-FFF2-40B4-BE49-F238E27FC236}">
                <a16:creationId xmlns:a16="http://schemas.microsoft.com/office/drawing/2014/main" id="{378F4219-BD27-8BD0-3718-B0880A4441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 l="11499" t="3950" r="11516" b="3778"/>
          <a:stretch/>
        </p:blipFill>
        <p:spPr>
          <a:xfrm>
            <a:off x="5143983" y="783044"/>
            <a:ext cx="6424005" cy="4346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C2FD8-C28D-A165-7D6C-0A0BE8AADE4B}"/>
              </a:ext>
            </a:extLst>
          </p:cNvPr>
          <p:cNvSpPr txBox="1"/>
          <p:nvPr/>
        </p:nvSpPr>
        <p:spPr>
          <a:xfrm>
            <a:off x="724021" y="4762284"/>
            <a:ext cx="3643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If you're having trouble accessing the video, click on the direct link: </a:t>
            </a:r>
            <a:r>
              <a:rPr lang="en-GB" sz="1400" dirty="0">
                <a:hlinkClick r:id="rId6"/>
              </a:rPr>
              <a:t>Anti Social Behaviour Animation</a:t>
            </a:r>
            <a:endParaRPr lang="en-GB" sz="14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0CFEB2D-30FF-5B80-0DAB-7D46EC41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9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7AB2EE-C705-F259-61A1-3D9FA292E9F3}"/>
              </a:ext>
            </a:extLst>
          </p:cNvPr>
          <p:cNvSpPr txBox="1">
            <a:spLocks/>
          </p:cNvSpPr>
          <p:nvPr/>
        </p:nvSpPr>
        <p:spPr>
          <a:xfrm>
            <a:off x="661218" y="575476"/>
            <a:ext cx="7818752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36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Which of the following statements about the community is true?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6C7AC-F0CE-F07A-28C2-5F3C648255C3}"/>
              </a:ext>
            </a:extLst>
          </p:cNvPr>
          <p:cNvSpPr txBox="1"/>
          <p:nvPr/>
        </p:nvSpPr>
        <p:spPr>
          <a:xfrm>
            <a:off x="5098528" y="4961448"/>
            <a:ext cx="676288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Quicksand" panose="00000500000000000000" pitchFamily="2" charset="0"/>
              </a:rPr>
              <a:t>Answer: </a:t>
            </a:r>
            <a:r>
              <a:rPr lang="en-GB" sz="2400" b="1" dirty="0">
                <a:solidFill>
                  <a:srgbClr val="80BF15"/>
                </a:solidFill>
                <a:latin typeface="Quicksand" panose="00000500000000000000" pitchFamily="2" charset="0"/>
              </a:rPr>
              <a:t>b)</a:t>
            </a:r>
          </a:p>
          <a:p>
            <a:endParaRPr lang="en-GB" sz="2400" b="1" dirty="0">
              <a:solidFill>
                <a:srgbClr val="80BF15"/>
              </a:solidFill>
              <a:latin typeface="Quicksand" panose="00000500000000000000" pitchFamily="2" charset="0"/>
            </a:endParaRPr>
          </a:p>
          <a:p>
            <a:r>
              <a:rPr lang="en-GB" sz="2000" b="1" dirty="0">
                <a:latin typeface="Quicksand"/>
              </a:rPr>
              <a:t>How anti-social behaviour affects people and what we can do about that is the basis of this session.</a:t>
            </a:r>
          </a:p>
        </p:txBody>
      </p:sp>
      <p:pic>
        <p:nvPicPr>
          <p:cNvPr id="15" name="Picture 14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D9677B7D-808C-F0AB-03B9-113304BB4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59" y="5112147"/>
            <a:ext cx="3490319" cy="1745853"/>
          </a:xfrm>
          <a:prstGeom prst="rect">
            <a:avLst/>
          </a:prstGeom>
        </p:spPr>
      </p:pic>
      <p:pic>
        <p:nvPicPr>
          <p:cNvPr id="16" name="Picture 15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A6AB0268-92B5-F028-4273-92F56BCD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7875" y="0"/>
            <a:ext cx="3490319" cy="1745853"/>
          </a:xfrm>
          <a:prstGeom prst="rect">
            <a:avLst/>
          </a:prstGeom>
        </p:spPr>
      </p:pic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FDC092E5-9575-AA8A-16F2-04CA7034F787}"/>
              </a:ext>
            </a:extLst>
          </p:cNvPr>
          <p:cNvSpPr/>
          <p:nvPr/>
        </p:nvSpPr>
        <p:spPr>
          <a:xfrm>
            <a:off x="661218" y="2544417"/>
            <a:ext cx="10706976" cy="2017750"/>
          </a:xfrm>
          <a:prstGeom prst="roundRect">
            <a:avLst/>
          </a:prstGeom>
          <a:solidFill>
            <a:srgbClr val="80BF15">
              <a:alpha val="1144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a) Anti-social behaviour makes areas feel more welcoming.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b) Anti-social behaviour creates fear and anxiety for a lot people.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c) Anti-social behaviour improves neighbourhood relationships.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d) Anti-social behaviour has no significant impact.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FD076C7-6D24-2EE8-FE23-829980E7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3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92E361-FB24-A43D-AE11-AAE7A4D310E0}"/>
              </a:ext>
            </a:extLst>
          </p:cNvPr>
          <p:cNvSpPr/>
          <p:nvPr/>
        </p:nvSpPr>
        <p:spPr>
          <a:xfrm>
            <a:off x="0" y="0"/>
            <a:ext cx="5572125" cy="6882856"/>
          </a:xfrm>
          <a:prstGeom prst="rect">
            <a:avLst/>
          </a:prstGeom>
          <a:solidFill>
            <a:srgbClr val="80BF1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77E447-2FF7-08FA-8DD2-D2810DDC09B9}"/>
              </a:ext>
            </a:extLst>
          </p:cNvPr>
          <p:cNvSpPr/>
          <p:nvPr/>
        </p:nvSpPr>
        <p:spPr>
          <a:xfrm>
            <a:off x="6230886" y="733416"/>
            <a:ext cx="2343455" cy="650102"/>
          </a:xfrm>
          <a:prstGeom prst="roundRect">
            <a:avLst/>
          </a:prstGeom>
          <a:solidFill>
            <a:srgbClr val="B7DB7A"/>
          </a:solidFill>
          <a:ln>
            <a:solidFill>
              <a:srgbClr val="B7DB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AFF66-B096-F167-8ABA-2551915315D7}"/>
              </a:ext>
            </a:extLst>
          </p:cNvPr>
          <p:cNvSpPr txBox="1"/>
          <p:nvPr/>
        </p:nvSpPr>
        <p:spPr>
          <a:xfrm>
            <a:off x="6132564" y="1767006"/>
            <a:ext cx="55721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What could you do if you were the one being disturbed by the noise?</a:t>
            </a:r>
          </a:p>
          <a:p>
            <a:endParaRPr lang="en-GB" b="1" dirty="0">
              <a:latin typeface="Quicksand" panose="00000500000000000000" pitchFamily="2" charset="0"/>
            </a:endParaRPr>
          </a:p>
          <a:p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ask them to turn it down, call the council, pick a time to go and explain the problem. </a:t>
            </a:r>
          </a:p>
          <a:p>
            <a:endParaRPr lang="en-GB" dirty="0">
              <a:latin typeface="Quicksand" panose="00000500000000000000" pitchFamily="2" charset="0"/>
            </a:endParaRPr>
          </a:p>
          <a:p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What would you want the people making the noise to consider?</a:t>
            </a:r>
          </a:p>
          <a:p>
            <a:endParaRPr lang="en-GB" b="1" dirty="0">
              <a:latin typeface="Quicksand" panose="00000500000000000000" pitchFamily="2" charset="0"/>
            </a:endParaRPr>
          </a:p>
          <a:p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how it negatively affects you, how they might not realise how loud it is for others.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B84A8-9D57-9299-A08C-C3024F902865}"/>
              </a:ext>
            </a:extLst>
          </p:cNvPr>
          <p:cNvSpPr txBox="1"/>
          <p:nvPr/>
        </p:nvSpPr>
        <p:spPr>
          <a:xfrm>
            <a:off x="6132564" y="5121166"/>
            <a:ext cx="5498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How would you feel if this happened every night?</a:t>
            </a: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tired, frustrated, anxious, angry?</a:t>
            </a:r>
            <a:r>
              <a:rPr lang="en-GB" sz="1800" dirty="0">
                <a:latin typeface="Quicksand" panose="00000500000000000000" pitchFamily="2" charset="0"/>
              </a:rPr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B2F12-D8FE-A200-DA02-660F63987231}"/>
              </a:ext>
            </a:extLst>
          </p:cNvPr>
          <p:cNvSpPr txBox="1"/>
          <p:nvPr/>
        </p:nvSpPr>
        <p:spPr>
          <a:xfrm>
            <a:off x="6561285" y="893898"/>
            <a:ext cx="2118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Quicksand" panose="00000500000000000000" pitchFamily="2" charset="0"/>
              </a:rPr>
              <a:t>Click for hints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FC40A-FBE2-8D90-8DD8-36887816980F}"/>
              </a:ext>
            </a:extLst>
          </p:cNvPr>
          <p:cNvSpPr txBox="1"/>
          <p:nvPr/>
        </p:nvSpPr>
        <p:spPr>
          <a:xfrm>
            <a:off x="642730" y="2891890"/>
            <a:ext cx="435446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Quicksand" panose="00000500000000000000" pitchFamily="2" charset="0"/>
              </a:rPr>
              <a:t>Put yourself in their shoes</a:t>
            </a:r>
          </a:p>
          <a:p>
            <a:endParaRPr lang="en-GB" sz="2000" dirty="0">
              <a:latin typeface="Quicksand" panose="00000500000000000000" pitchFamily="2" charset="0"/>
            </a:endParaRPr>
          </a:p>
          <a:p>
            <a:endParaRPr lang="en-GB" sz="2000" b="1" dirty="0">
              <a:latin typeface="Quicksand" panose="00000500000000000000" pitchFamily="2" charset="0"/>
            </a:endParaRPr>
          </a:p>
          <a:p>
            <a:r>
              <a:rPr lang="en-GB" sz="2000" dirty="0">
                <a:latin typeface="Quicksand" panose="00000500000000000000" pitchFamily="2" charset="0"/>
              </a:rPr>
              <a:t>After a long day at school, you’re ready to rest for an important test tomorrow. But as you lie down, loud music from a nearby house shakes the walls. The noise goes on for hours, making it impossible to relax or sleep.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70BCC-B2CB-9BCC-D413-1983C5E7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734456"/>
            <a:ext cx="4256139" cy="1754744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80BF14"/>
                </a:solidFill>
                <a:latin typeface="Bahnschrift Condensed" panose="020B0502040204020203" pitchFamily="34" charset="0"/>
              </a:rPr>
              <a:t>Being a victim of anti-social behaviour at home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8152D-D78B-36AC-9BAC-7C845072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8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6EFE-0766-D4DD-8905-DE6709812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90" y="4469803"/>
            <a:ext cx="3822189" cy="938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Quicksand" panose="00000500000000000000" pitchFamily="2" charset="0"/>
              </a:rPr>
              <a:t>What do you see?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9EFDC3-91AA-3BC4-9110-820AF6DC05BA}"/>
              </a:ext>
            </a:extLst>
          </p:cNvPr>
          <p:cNvSpPr/>
          <p:nvPr/>
        </p:nvSpPr>
        <p:spPr>
          <a:xfrm>
            <a:off x="-405647" y="-20024"/>
            <a:ext cx="13000244" cy="24965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A6053-F70F-B741-4F7F-1D57C45B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91" y="3020504"/>
            <a:ext cx="3822189" cy="1899912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80BF14"/>
                </a:solidFill>
                <a:latin typeface="Bahnschrift Condensed" panose="020B0502040204020203" pitchFamily="34" charset="0"/>
              </a:rPr>
              <a:t>Perceptions</a:t>
            </a:r>
          </a:p>
        </p:txBody>
      </p:sp>
      <p:pic>
        <p:nvPicPr>
          <p:cNvPr id="11" name="Picture 10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26003B38-24EF-7A9C-34A0-FBFF57A6B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4849825" y="763632"/>
            <a:ext cx="6579705" cy="532049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5F0911-52F5-94DA-A725-72647DDC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3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5AC0C-D6B9-DCC8-C3C9-16492D8D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6C232-1422-C475-C93A-22EB90DFF20B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244C4-1213-BB69-F53E-634E4176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9599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Perceptions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46123-ADE9-6CE5-F2A7-8278E9ECC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65" y="3004756"/>
            <a:ext cx="4291595" cy="2598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Quicksand" panose="00000500000000000000" pitchFamily="2" charset="0"/>
              </a:rPr>
              <a:t>Imagine these are your friends.</a:t>
            </a:r>
          </a:p>
          <a:p>
            <a:pPr marL="0" indent="0">
              <a:buNone/>
            </a:pPr>
            <a:r>
              <a:rPr lang="en-GB" b="1" dirty="0">
                <a:latin typeface="Quicksand" panose="00000500000000000000" pitchFamily="2" charset="0"/>
              </a:rPr>
              <a:t>What might you see?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AEA41DE0-FBDB-E76A-F7D2-92A4FEAD510B}"/>
              </a:ext>
            </a:extLst>
          </p:cNvPr>
          <p:cNvSpPr/>
          <p:nvPr/>
        </p:nvSpPr>
        <p:spPr>
          <a:xfrm>
            <a:off x="747765" y="4686300"/>
            <a:ext cx="4201160" cy="1518244"/>
          </a:xfrm>
          <a:prstGeom prst="roundRect">
            <a:avLst>
              <a:gd name="adj" fmla="val 21948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latin typeface="Quicksand" panose="00000500000000000000" pitchFamily="2" charset="0"/>
            </a:endParaRPr>
          </a:p>
          <a:p>
            <a:pPr algn="ctr"/>
            <a:r>
              <a:rPr lang="en-GB" sz="2000" b="1" dirty="0">
                <a:latin typeface="Quicksand" panose="00000500000000000000" pitchFamily="2" charset="0"/>
              </a:rPr>
              <a:t>Suggestion: you probably see no risk and would be happy to see them!</a:t>
            </a:r>
          </a:p>
          <a:p>
            <a:pPr algn="ctr"/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23B2FC-C455-C941-0049-BD6BC01F7DE0}"/>
              </a:ext>
            </a:extLst>
          </p:cNvPr>
          <p:cNvSpPr/>
          <p:nvPr/>
        </p:nvSpPr>
        <p:spPr>
          <a:xfrm>
            <a:off x="8901385" y="4844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C4873-A217-0D10-3A0C-B51A48085EDE}"/>
              </a:ext>
            </a:extLst>
          </p:cNvPr>
          <p:cNvSpPr txBox="1"/>
          <p:nvPr/>
        </p:nvSpPr>
        <p:spPr>
          <a:xfrm>
            <a:off x="8901386" y="5705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pic>
        <p:nvPicPr>
          <p:cNvPr id="5" name="Picture 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A5F5CEED-3E0F-B378-61D8-7F2960438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283A159-961B-BF0D-F813-196C6DCD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9e552-297e-4583-a3fd-e5f28a96cb9c">
      <Terms xmlns="http://schemas.microsoft.com/office/infopath/2007/PartnerControls"/>
    </lcf76f155ced4ddcb4097134ff3c332f>
    <TaxCatchAll xmlns="321bd461-8c91-4634-8508-43f258d78a1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CD72F662264B97504E0CBD72E3CA" ma:contentTypeVersion="18" ma:contentTypeDescription="Create a new document." ma:contentTypeScope="" ma:versionID="359f631b1636eb8c1e41c7c27db5be73">
  <xsd:schema xmlns:xsd="http://www.w3.org/2001/XMLSchema" xmlns:xs="http://www.w3.org/2001/XMLSchema" xmlns:p="http://schemas.microsoft.com/office/2006/metadata/properties" xmlns:ns2="dd49e552-297e-4583-a3fd-e5f28a96cb9c" xmlns:ns3="321bd461-8c91-4634-8508-43f258d78a12" targetNamespace="http://schemas.microsoft.com/office/2006/metadata/properties" ma:root="true" ma:fieldsID="ea274768d04f9f53c6669c290a8b8cbf" ns2:_="" ns3:_="">
    <xsd:import namespace="dd49e552-297e-4583-a3fd-e5f28a96cb9c"/>
    <xsd:import namespace="321bd461-8c91-4634-8508-43f258d78a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9e552-297e-4583-a3fd-e5f28a96c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5233691-7fb0-4aba-8bee-994cce3a13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bd461-8c91-4634-8508-43f258d78a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0cbc41-00d4-46bd-bca7-e76c4370fb7b}" ma:internalName="TaxCatchAll" ma:showField="CatchAllData" ma:web="321bd461-8c91-4634-8508-43f258d78a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D651DD-3839-4F19-8451-78B0FC0FF873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321bd461-8c91-4634-8508-43f258d78a12"/>
    <ds:schemaRef ds:uri="dd49e552-297e-4583-a3fd-e5f28a96cb9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EE65335-4FB6-44A9-A0B1-EC712BF003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794D45-A8A4-4051-802B-B13788D9CB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9e552-297e-4583-a3fd-e5f28a96cb9c"/>
    <ds:schemaRef ds:uri="321bd461-8c91-4634-8508-43f258d78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2279</Words>
  <Application>Microsoft Office PowerPoint</Application>
  <PresentationFormat>Widescreen</PresentationFormat>
  <Paragraphs>344</Paragraphs>
  <Slides>37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Bahnschrift</vt:lpstr>
      <vt:lpstr>Bahnschrift Condensed</vt:lpstr>
      <vt:lpstr>Quicksand</vt:lpstr>
      <vt:lpstr>Uniform ExtCond 2</vt:lpstr>
      <vt:lpstr>Office Theme</vt:lpstr>
      <vt:lpstr>Introduction to Anti-Social Behaviour </vt:lpstr>
      <vt:lpstr>Learning Outcomes </vt:lpstr>
      <vt:lpstr>PowerPoint Presentation</vt:lpstr>
      <vt:lpstr>Quiz time - Hands up, call it out! </vt:lpstr>
      <vt:lpstr>We’re now going to watch a short clip on what anti-social behaviour is. </vt:lpstr>
      <vt:lpstr>PowerPoint Presentation</vt:lpstr>
      <vt:lpstr>Being a victim of anti-social behaviour at home</vt:lpstr>
      <vt:lpstr>Perceptions</vt:lpstr>
      <vt:lpstr>Perceptions</vt:lpstr>
      <vt:lpstr>PowerPoint Presentation</vt:lpstr>
      <vt:lpstr>What do you think? Discussion </vt:lpstr>
      <vt:lpstr>If young people are unfairly judged,  what can we do about it?</vt:lpstr>
      <vt:lpstr>Positively Changing Perceptions</vt:lpstr>
      <vt:lpstr>PowerPoint Presentation</vt:lpstr>
      <vt:lpstr>PowerPoint Presentation</vt:lpstr>
      <vt:lpstr>Anti social-behaviour isn’t  just about  young people!</vt:lpstr>
      <vt:lpstr>Anti-social behaviour isn’t just about young people…</vt:lpstr>
      <vt:lpstr>Why do you think some young people commit anti-social behaviour?</vt:lpstr>
      <vt:lpstr>What can we do when young people are responsible for anti-social behaviour?</vt:lpstr>
      <vt:lpstr>The impact on communities </vt:lpstr>
      <vt:lpstr>When messing about goes seriously wrong.    </vt:lpstr>
      <vt:lpstr>PowerPoint Presentation</vt:lpstr>
      <vt:lpstr>PowerPoint Presentation</vt:lpstr>
      <vt:lpstr>Peer  Pressure </vt:lpstr>
      <vt:lpstr>PowerPoint Presentation</vt:lpstr>
      <vt:lpstr>Let’s see what happened…</vt:lpstr>
      <vt:lpstr>PowerPoint Presentation</vt:lpstr>
      <vt:lpstr>How do you feel about what happened?</vt:lpstr>
      <vt:lpstr>The  Consequences </vt:lpstr>
      <vt:lpstr>What would you do?</vt:lpstr>
      <vt:lpstr>Graffiti Art or  Anti-social Behaviour?</vt:lpstr>
      <vt:lpstr>What to do instead of Anti-social behaviour </vt:lpstr>
      <vt:lpstr>PowerPoint Presentation</vt:lpstr>
      <vt:lpstr>Pro-social behaviour experiment </vt:lpstr>
      <vt:lpstr>Finding  your thing,  your people</vt:lpstr>
      <vt:lpstr>PowerPoint Presentation</vt:lpstr>
      <vt:lpstr>Getting help and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ANTI-SOCIAL BEHAVIOUR </dc:title>
  <dc:creator>Lola Bell</dc:creator>
  <cp:lastModifiedBy>Lola Bell</cp:lastModifiedBy>
  <cp:revision>5</cp:revision>
  <dcterms:created xsi:type="dcterms:W3CDTF">2024-12-09T15:49:35Z</dcterms:created>
  <dcterms:modified xsi:type="dcterms:W3CDTF">2026-04-13T15:01:41Z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0x010100B606CD72F662264B97504E0CBD72E3CA</vt:lpwstr>
  </property>
  <property fmtid="{D5CDD505-2E9C-101B-9397-08002B2CF9AE}" pid="3" name="MediaServiceImageTags">
    <vt:lpwstr/>
  </property>
</Properties>
</file>