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6" r:id="rId5"/>
    <p:sldId id="257" r:id="rId6"/>
    <p:sldId id="258" r:id="rId7"/>
    <p:sldId id="410" r:id="rId8"/>
    <p:sldId id="403" r:id="rId9"/>
    <p:sldId id="408" r:id="rId10"/>
    <p:sldId id="406" r:id="rId11"/>
    <p:sldId id="404" r:id="rId12"/>
    <p:sldId id="417" r:id="rId13"/>
    <p:sldId id="412" r:id="rId14"/>
    <p:sldId id="413" r:id="rId15"/>
    <p:sldId id="420" r:id="rId16"/>
    <p:sldId id="418" r:id="rId17"/>
    <p:sldId id="419" r:id="rId18"/>
    <p:sldId id="428" r:id="rId19"/>
    <p:sldId id="414" r:id="rId20"/>
    <p:sldId id="409" r:id="rId21"/>
    <p:sldId id="422" r:id="rId22"/>
    <p:sldId id="405" r:id="rId23"/>
    <p:sldId id="440" r:id="rId24"/>
    <p:sldId id="441" r:id="rId25"/>
    <p:sldId id="425" r:id="rId26"/>
    <p:sldId id="426" r:id="rId27"/>
    <p:sldId id="407" r:id="rId28"/>
    <p:sldId id="398" r:id="rId29"/>
    <p:sldId id="264" r:id="rId30"/>
    <p:sldId id="389" r:id="rId31"/>
    <p:sldId id="390" r:id="rId32"/>
    <p:sldId id="391" r:id="rId33"/>
    <p:sldId id="395" r:id="rId34"/>
    <p:sldId id="396" r:id="rId35"/>
    <p:sldId id="267" r:id="rId36"/>
    <p:sldId id="401" r:id="rId37"/>
    <p:sldId id="402" r:id="rId38"/>
    <p:sldId id="368" r:id="rId39"/>
    <p:sldId id="369" r:id="rId40"/>
    <p:sldId id="39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8ECCCE-36FD-540D-80E2-F017AF8091D8}" name="Becky" initials="B" userId="S::becky@eski.media::0400a876-98a3-4c62-8d40-42038257a6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7F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AB0B62-E4D8-40FF-AC61-AC752221352C}" v="25" dt="2025-11-20T10:24:05.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405" autoAdjust="0"/>
    <p:restoredTop sz="94631"/>
  </p:normalViewPr>
  <p:slideViewPr>
    <p:cSldViewPr snapToGrid="0">
      <p:cViewPr varScale="1">
        <p:scale>
          <a:sx n="74" d="100"/>
          <a:sy n="74" d="100"/>
        </p:scale>
        <p:origin x="72" y="1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la Bell" userId="35829591-d54e-45a8-96eb-55b1106d1785" providerId="ADAL" clId="{C460D390-82CA-4CCE-AEF3-BCCB62714ECA}"/>
    <pc:docChg chg="undo custSel delSld modSld">
      <pc:chgData name="Lola Bell" userId="35829591-d54e-45a8-96eb-55b1106d1785" providerId="ADAL" clId="{C460D390-82CA-4CCE-AEF3-BCCB62714ECA}" dt="2025-11-20T10:24:47.343" v="95" actId="255"/>
      <pc:docMkLst>
        <pc:docMk/>
      </pc:docMkLst>
      <pc:sldChg chg="modSp mod">
        <pc:chgData name="Lola Bell" userId="35829591-d54e-45a8-96eb-55b1106d1785" providerId="ADAL" clId="{C460D390-82CA-4CCE-AEF3-BCCB62714ECA}" dt="2025-11-20T10:24:47.343" v="95" actId="255"/>
        <pc:sldMkLst>
          <pc:docMk/>
          <pc:sldMk cId="2248522182" sldId="401"/>
        </pc:sldMkLst>
        <pc:spChg chg="mod">
          <ac:chgData name="Lola Bell" userId="35829591-d54e-45a8-96eb-55b1106d1785" providerId="ADAL" clId="{C460D390-82CA-4CCE-AEF3-BCCB62714ECA}" dt="2025-11-20T10:24:47.343" v="95" actId="255"/>
          <ac:spMkLst>
            <pc:docMk/>
            <pc:sldMk cId="2248522182" sldId="401"/>
            <ac:spMk id="8" creationId="{C9AC7C5F-5ABD-965C-6387-30D3AE4D64AA}"/>
          </ac:spMkLst>
        </pc:spChg>
      </pc:sldChg>
      <pc:sldChg chg="modSp mod">
        <pc:chgData name="Lola Bell" userId="35829591-d54e-45a8-96eb-55b1106d1785" providerId="ADAL" clId="{C460D390-82CA-4CCE-AEF3-BCCB62714ECA}" dt="2025-11-20T10:19:02.142" v="36" actId="1076"/>
        <pc:sldMkLst>
          <pc:docMk/>
          <pc:sldMk cId="3149931233" sldId="409"/>
        </pc:sldMkLst>
        <pc:spChg chg="mod">
          <ac:chgData name="Lola Bell" userId="35829591-d54e-45a8-96eb-55b1106d1785" providerId="ADAL" clId="{C460D390-82CA-4CCE-AEF3-BCCB62714ECA}" dt="2025-11-20T10:19:02.142" v="36" actId="1076"/>
          <ac:spMkLst>
            <pc:docMk/>
            <pc:sldMk cId="3149931233" sldId="409"/>
            <ac:spMk id="8" creationId="{F38C0EE9-1226-9C30-2D69-3D0C0861CE41}"/>
          </ac:spMkLst>
        </pc:spChg>
      </pc:sldChg>
      <pc:sldChg chg="modSp mod">
        <pc:chgData name="Lola Bell" userId="35829591-d54e-45a8-96eb-55b1106d1785" providerId="ADAL" clId="{C460D390-82CA-4CCE-AEF3-BCCB62714ECA}" dt="2025-11-20T10:24:05.637" v="94" actId="255"/>
        <pc:sldMkLst>
          <pc:docMk/>
          <pc:sldMk cId="2153687181" sldId="412"/>
        </pc:sldMkLst>
        <pc:spChg chg="mod">
          <ac:chgData name="Lola Bell" userId="35829591-d54e-45a8-96eb-55b1106d1785" providerId="ADAL" clId="{C460D390-82CA-4CCE-AEF3-BCCB62714ECA}" dt="2025-11-20T10:24:05.637" v="94" actId="255"/>
          <ac:spMkLst>
            <pc:docMk/>
            <pc:sldMk cId="2153687181" sldId="412"/>
            <ac:spMk id="19" creationId="{9F31D993-4F8A-DDA9-A55A-83C2BD2FB959}"/>
          </ac:spMkLst>
        </pc:spChg>
        <pc:picChg chg="ord">
          <ac:chgData name="Lola Bell" userId="35829591-d54e-45a8-96eb-55b1106d1785" providerId="ADAL" clId="{C460D390-82CA-4CCE-AEF3-BCCB62714ECA}" dt="2025-11-20T10:23:53.650" v="92" actId="167"/>
          <ac:picMkLst>
            <pc:docMk/>
            <pc:sldMk cId="2153687181" sldId="412"/>
            <ac:picMk id="9" creationId="{5B0268BA-A615-7512-4FF9-481FD962064F}"/>
          </ac:picMkLst>
        </pc:picChg>
      </pc:sldChg>
      <pc:sldChg chg="modSp mod modAnim">
        <pc:chgData name="Lola Bell" userId="35829591-d54e-45a8-96eb-55b1106d1785" providerId="ADAL" clId="{C460D390-82CA-4CCE-AEF3-BCCB62714ECA}" dt="2025-11-20T10:23:44.990" v="91" actId="255"/>
        <pc:sldMkLst>
          <pc:docMk/>
          <pc:sldMk cId="4056582021" sldId="413"/>
        </pc:sldMkLst>
        <pc:spChg chg="mod">
          <ac:chgData name="Lola Bell" userId="35829591-d54e-45a8-96eb-55b1106d1785" providerId="ADAL" clId="{C460D390-82CA-4CCE-AEF3-BCCB62714ECA}" dt="2025-11-20T10:23:44.990" v="91" actId="255"/>
          <ac:spMkLst>
            <pc:docMk/>
            <pc:sldMk cId="4056582021" sldId="413"/>
            <ac:spMk id="3" creationId="{AA9C2965-5BA0-00BA-B0DD-F4AA5FDF1234}"/>
          </ac:spMkLst>
        </pc:spChg>
        <pc:spChg chg="mod">
          <ac:chgData name="Lola Bell" userId="35829591-d54e-45a8-96eb-55b1106d1785" providerId="ADAL" clId="{C460D390-82CA-4CCE-AEF3-BCCB62714ECA}" dt="2025-11-20T10:23:13.497" v="81" actId="255"/>
          <ac:spMkLst>
            <pc:docMk/>
            <pc:sldMk cId="4056582021" sldId="413"/>
            <ac:spMk id="9" creationId="{B3DC4CF7-7FA3-764E-9361-0242C8E43BE4}"/>
          </ac:spMkLst>
        </pc:spChg>
      </pc:sldChg>
      <pc:sldChg chg="modSp mod">
        <pc:chgData name="Lola Bell" userId="35829591-d54e-45a8-96eb-55b1106d1785" providerId="ADAL" clId="{C460D390-82CA-4CCE-AEF3-BCCB62714ECA}" dt="2025-11-20T10:20:18.018" v="49" actId="14100"/>
        <pc:sldMkLst>
          <pc:docMk/>
          <pc:sldMk cId="2428324610" sldId="414"/>
        </pc:sldMkLst>
        <pc:spChg chg="mod">
          <ac:chgData name="Lola Bell" userId="35829591-d54e-45a8-96eb-55b1106d1785" providerId="ADAL" clId="{C460D390-82CA-4CCE-AEF3-BCCB62714ECA}" dt="2025-11-20T10:20:06.195" v="46" actId="255"/>
          <ac:spMkLst>
            <pc:docMk/>
            <pc:sldMk cId="2428324610" sldId="414"/>
            <ac:spMk id="2" creationId="{64B28514-89A4-2488-A816-2D054517B332}"/>
          </ac:spMkLst>
        </pc:spChg>
        <pc:spChg chg="mod">
          <ac:chgData name="Lola Bell" userId="35829591-d54e-45a8-96eb-55b1106d1785" providerId="ADAL" clId="{C460D390-82CA-4CCE-AEF3-BCCB62714ECA}" dt="2025-11-20T10:19:17.575" v="38" actId="255"/>
          <ac:spMkLst>
            <pc:docMk/>
            <pc:sldMk cId="2428324610" sldId="414"/>
            <ac:spMk id="3" creationId="{A7E52278-0C87-460C-0F5B-1B2AAFB5D051}"/>
          </ac:spMkLst>
        </pc:spChg>
        <pc:spChg chg="mod">
          <ac:chgData name="Lola Bell" userId="35829591-d54e-45a8-96eb-55b1106d1785" providerId="ADAL" clId="{C460D390-82CA-4CCE-AEF3-BCCB62714ECA}" dt="2025-11-20T10:20:18.018" v="49" actId="14100"/>
          <ac:spMkLst>
            <pc:docMk/>
            <pc:sldMk cId="2428324610" sldId="414"/>
            <ac:spMk id="7" creationId="{6E2E2B4D-FFB7-95B8-E513-82F30B7C6BB8}"/>
          </ac:spMkLst>
        </pc:spChg>
      </pc:sldChg>
      <pc:sldChg chg="modSp mod">
        <pc:chgData name="Lola Bell" userId="35829591-d54e-45a8-96eb-55b1106d1785" providerId="ADAL" clId="{C460D390-82CA-4CCE-AEF3-BCCB62714ECA}" dt="2025-11-20T10:22:17.095" v="72" actId="14100"/>
        <pc:sldMkLst>
          <pc:docMk/>
          <pc:sldMk cId="1063252527" sldId="418"/>
        </pc:sldMkLst>
        <pc:spChg chg="mod">
          <ac:chgData name="Lola Bell" userId="35829591-d54e-45a8-96eb-55b1106d1785" providerId="ADAL" clId="{C460D390-82CA-4CCE-AEF3-BCCB62714ECA}" dt="2025-11-20T10:22:17.095" v="72" actId="14100"/>
          <ac:spMkLst>
            <pc:docMk/>
            <pc:sldMk cId="1063252527" sldId="418"/>
            <ac:spMk id="4" creationId="{5823CCA5-B55B-1896-E2E1-6B94C24D6997}"/>
          </ac:spMkLst>
        </pc:spChg>
        <pc:spChg chg="mod">
          <ac:chgData name="Lola Bell" userId="35829591-d54e-45a8-96eb-55b1106d1785" providerId="ADAL" clId="{C460D390-82CA-4CCE-AEF3-BCCB62714ECA}" dt="2025-11-20T10:22:00.541" v="69" actId="1076"/>
          <ac:spMkLst>
            <pc:docMk/>
            <pc:sldMk cId="1063252527" sldId="418"/>
            <ac:spMk id="5" creationId="{EFAAF268-9E72-A3A4-0963-1971F4B4A5F5}"/>
          </ac:spMkLst>
        </pc:spChg>
        <pc:picChg chg="mod">
          <ac:chgData name="Lola Bell" userId="35829591-d54e-45a8-96eb-55b1106d1785" providerId="ADAL" clId="{C460D390-82CA-4CCE-AEF3-BCCB62714ECA}" dt="2025-11-20T10:21:54.890" v="68" actId="1076"/>
          <ac:picMkLst>
            <pc:docMk/>
            <pc:sldMk cId="1063252527" sldId="418"/>
            <ac:picMk id="3078" creationId="{7EE464D8-88CF-2443-1CE7-1A4C7CD21869}"/>
          </ac:picMkLst>
        </pc:picChg>
      </pc:sldChg>
      <pc:sldChg chg="modSp mod">
        <pc:chgData name="Lola Bell" userId="35829591-d54e-45a8-96eb-55b1106d1785" providerId="ADAL" clId="{C460D390-82CA-4CCE-AEF3-BCCB62714ECA}" dt="2025-11-20T10:21:34.749" v="64" actId="14100"/>
        <pc:sldMkLst>
          <pc:docMk/>
          <pc:sldMk cId="2088727680" sldId="419"/>
        </pc:sldMkLst>
        <pc:spChg chg="mod">
          <ac:chgData name="Lola Bell" userId="35829591-d54e-45a8-96eb-55b1106d1785" providerId="ADAL" clId="{C460D390-82CA-4CCE-AEF3-BCCB62714ECA}" dt="2025-11-20T10:21:34.749" v="64" actId="14100"/>
          <ac:spMkLst>
            <pc:docMk/>
            <pc:sldMk cId="2088727680" sldId="419"/>
            <ac:spMk id="3" creationId="{873307E2-2D45-9DAE-BFF4-D502E0607AF9}"/>
          </ac:spMkLst>
        </pc:spChg>
        <pc:spChg chg="mod">
          <ac:chgData name="Lola Bell" userId="35829591-d54e-45a8-96eb-55b1106d1785" providerId="ADAL" clId="{C460D390-82CA-4CCE-AEF3-BCCB62714ECA}" dt="2025-11-20T10:20:58.154" v="55" actId="255"/>
          <ac:spMkLst>
            <pc:docMk/>
            <pc:sldMk cId="2088727680" sldId="419"/>
            <ac:spMk id="9" creationId="{21D7A3EF-EE67-C6BA-B76D-AFE2B4537723}"/>
          </ac:spMkLst>
        </pc:spChg>
      </pc:sldChg>
      <pc:sldChg chg="modSp mod">
        <pc:chgData name="Lola Bell" userId="35829591-d54e-45a8-96eb-55b1106d1785" providerId="ADAL" clId="{C460D390-82CA-4CCE-AEF3-BCCB62714ECA}" dt="2025-11-20T10:22:59.044" v="79" actId="255"/>
        <pc:sldMkLst>
          <pc:docMk/>
          <pc:sldMk cId="2456950400" sldId="420"/>
        </pc:sldMkLst>
        <pc:spChg chg="mod">
          <ac:chgData name="Lola Bell" userId="35829591-d54e-45a8-96eb-55b1106d1785" providerId="ADAL" clId="{C460D390-82CA-4CCE-AEF3-BCCB62714ECA}" dt="2025-11-20T10:22:48.046" v="77" actId="255"/>
          <ac:spMkLst>
            <pc:docMk/>
            <pc:sldMk cId="2456950400" sldId="420"/>
            <ac:spMk id="3" creationId="{F914FA15-C48D-E2AA-0C9C-E7EF6B410D36}"/>
          </ac:spMkLst>
        </pc:spChg>
        <pc:spChg chg="mod">
          <ac:chgData name="Lola Bell" userId="35829591-d54e-45a8-96eb-55b1106d1785" providerId="ADAL" clId="{C460D390-82CA-4CCE-AEF3-BCCB62714ECA}" dt="2025-11-20T10:22:59.044" v="79" actId="255"/>
          <ac:spMkLst>
            <pc:docMk/>
            <pc:sldMk cId="2456950400" sldId="420"/>
            <ac:spMk id="9" creationId="{9AE2C68D-F4ED-8A00-8F45-D10F1106C940}"/>
          </ac:spMkLst>
        </pc:spChg>
        <pc:picChg chg="mod ord">
          <ac:chgData name="Lola Bell" userId="35829591-d54e-45a8-96eb-55b1106d1785" providerId="ADAL" clId="{C460D390-82CA-4CCE-AEF3-BCCB62714ECA}" dt="2025-11-20T10:22:35.530" v="75" actId="167"/>
          <ac:picMkLst>
            <pc:docMk/>
            <pc:sldMk cId="2456950400" sldId="420"/>
            <ac:picMk id="6" creationId="{8186B012-B30F-1047-4FFA-020F8896088B}"/>
          </ac:picMkLst>
        </pc:picChg>
      </pc:sldChg>
      <pc:sldChg chg="modSp mod">
        <pc:chgData name="Lola Bell" userId="35829591-d54e-45a8-96eb-55b1106d1785" providerId="ADAL" clId="{C460D390-82CA-4CCE-AEF3-BCCB62714ECA}" dt="2025-11-20T10:17:44.730" v="30" actId="2711"/>
        <pc:sldMkLst>
          <pc:docMk/>
          <pc:sldMk cId="2664545188" sldId="425"/>
        </pc:sldMkLst>
        <pc:spChg chg="mod">
          <ac:chgData name="Lola Bell" userId="35829591-d54e-45a8-96eb-55b1106d1785" providerId="ADAL" clId="{C460D390-82CA-4CCE-AEF3-BCCB62714ECA}" dt="2025-11-20T10:17:44.730" v="30" actId="2711"/>
          <ac:spMkLst>
            <pc:docMk/>
            <pc:sldMk cId="2664545188" sldId="425"/>
            <ac:spMk id="7" creationId="{DB4181D3-1285-2C9F-078F-44A1D75D27C1}"/>
          </ac:spMkLst>
        </pc:spChg>
      </pc:sldChg>
      <pc:sldChg chg="delSp modSp mod delAnim">
        <pc:chgData name="Lola Bell" userId="35829591-d54e-45a8-96eb-55b1106d1785" providerId="ADAL" clId="{C460D390-82CA-4CCE-AEF3-BCCB62714ECA}" dt="2025-11-20T10:17:09.808" v="26" actId="1076"/>
        <pc:sldMkLst>
          <pc:docMk/>
          <pc:sldMk cId="3814931110" sldId="426"/>
        </pc:sldMkLst>
        <pc:spChg chg="mod">
          <ac:chgData name="Lola Bell" userId="35829591-d54e-45a8-96eb-55b1106d1785" providerId="ADAL" clId="{C460D390-82CA-4CCE-AEF3-BCCB62714ECA}" dt="2025-11-20T10:16:48.898" v="22" actId="14100"/>
          <ac:spMkLst>
            <pc:docMk/>
            <pc:sldMk cId="3814931110" sldId="426"/>
            <ac:spMk id="3" creationId="{27F4A02B-35FE-4063-2AE5-8D436E1A7E8B}"/>
          </ac:spMkLst>
        </pc:spChg>
        <pc:spChg chg="del">
          <ac:chgData name="Lola Bell" userId="35829591-d54e-45a8-96eb-55b1106d1785" providerId="ADAL" clId="{C460D390-82CA-4CCE-AEF3-BCCB62714ECA}" dt="2025-11-20T10:14:52.078" v="1" actId="478"/>
          <ac:spMkLst>
            <pc:docMk/>
            <pc:sldMk cId="3814931110" sldId="426"/>
            <ac:spMk id="4" creationId="{7A483102-7D85-C9D7-39E1-885D3670B47C}"/>
          </ac:spMkLst>
        </pc:spChg>
        <pc:spChg chg="mod">
          <ac:chgData name="Lola Bell" userId="35829591-d54e-45a8-96eb-55b1106d1785" providerId="ADAL" clId="{C460D390-82CA-4CCE-AEF3-BCCB62714ECA}" dt="2025-11-20T10:16:51.316" v="23" actId="14100"/>
          <ac:spMkLst>
            <pc:docMk/>
            <pc:sldMk cId="3814931110" sldId="426"/>
            <ac:spMk id="7" creationId="{2CD22069-E041-208F-7DD1-B2E24D267370}"/>
          </ac:spMkLst>
        </pc:spChg>
        <pc:spChg chg="mod">
          <ac:chgData name="Lola Bell" userId="35829591-d54e-45a8-96eb-55b1106d1785" providerId="ADAL" clId="{C460D390-82CA-4CCE-AEF3-BCCB62714ECA}" dt="2025-11-20T10:16:58.071" v="24" actId="1076"/>
          <ac:spMkLst>
            <pc:docMk/>
            <pc:sldMk cId="3814931110" sldId="426"/>
            <ac:spMk id="9" creationId="{CFD467CB-E98A-CFB1-FD68-7C34B85E566F}"/>
          </ac:spMkLst>
        </pc:spChg>
        <pc:spChg chg="mod">
          <ac:chgData name="Lola Bell" userId="35829591-d54e-45a8-96eb-55b1106d1785" providerId="ADAL" clId="{C460D390-82CA-4CCE-AEF3-BCCB62714ECA}" dt="2025-11-20T10:17:09.808" v="26" actId="1076"/>
          <ac:spMkLst>
            <pc:docMk/>
            <pc:sldMk cId="3814931110" sldId="426"/>
            <ac:spMk id="12" creationId="{D14436AC-D08D-9403-A60A-0E1FAFAF60D1}"/>
          </ac:spMkLst>
        </pc:spChg>
        <pc:spChg chg="del">
          <ac:chgData name="Lola Bell" userId="35829591-d54e-45a8-96eb-55b1106d1785" providerId="ADAL" clId="{C460D390-82CA-4CCE-AEF3-BCCB62714ECA}" dt="2025-11-20T10:14:53.782" v="2" actId="478"/>
          <ac:spMkLst>
            <pc:docMk/>
            <pc:sldMk cId="3814931110" sldId="426"/>
            <ac:spMk id="13" creationId="{E3E0BF64-A2B9-41A3-06A5-2EF1A96A2839}"/>
          </ac:spMkLst>
        </pc:spChg>
      </pc:sldChg>
      <pc:sldChg chg="modSp">
        <pc:chgData name="Lola Bell" userId="35829591-d54e-45a8-96eb-55b1106d1785" providerId="ADAL" clId="{C460D390-82CA-4CCE-AEF3-BCCB62714ECA}" dt="2025-11-20T10:20:43.598" v="53" actId="255"/>
        <pc:sldMkLst>
          <pc:docMk/>
          <pc:sldMk cId="1994349707" sldId="428"/>
        </pc:sldMkLst>
        <pc:spChg chg="mod">
          <ac:chgData name="Lola Bell" userId="35829591-d54e-45a8-96eb-55b1106d1785" providerId="ADAL" clId="{C460D390-82CA-4CCE-AEF3-BCCB62714ECA}" dt="2025-11-20T10:20:43.598" v="53" actId="255"/>
          <ac:spMkLst>
            <pc:docMk/>
            <pc:sldMk cId="1994349707" sldId="428"/>
            <ac:spMk id="3" creationId="{7FA18E6E-3045-AC5C-7D6D-D4B5D17F5B81}"/>
          </ac:spMkLst>
        </pc:spChg>
      </pc:sldChg>
      <pc:sldChg chg="del">
        <pc:chgData name="Lola Bell" userId="35829591-d54e-45a8-96eb-55b1106d1785" providerId="ADAL" clId="{C460D390-82CA-4CCE-AEF3-BCCB62714ECA}" dt="2025-11-20T10:13:32.308" v="0" actId="47"/>
        <pc:sldMkLst>
          <pc:docMk/>
          <pc:sldMk cId="2703925216" sldId="439"/>
        </pc:sldMkLst>
      </pc:sldChg>
      <pc:sldChg chg="modSp mod">
        <pc:chgData name="Lola Bell" userId="35829591-d54e-45a8-96eb-55b1106d1785" providerId="ADAL" clId="{C460D390-82CA-4CCE-AEF3-BCCB62714ECA}" dt="2025-11-20T10:18:32.117" v="34" actId="1076"/>
        <pc:sldMkLst>
          <pc:docMk/>
          <pc:sldMk cId="3540748525" sldId="440"/>
        </pc:sldMkLst>
        <pc:spChg chg="mod">
          <ac:chgData name="Lola Bell" userId="35829591-d54e-45a8-96eb-55b1106d1785" providerId="ADAL" clId="{C460D390-82CA-4CCE-AEF3-BCCB62714ECA}" dt="2025-11-20T10:18:32.117" v="34" actId="1076"/>
          <ac:spMkLst>
            <pc:docMk/>
            <pc:sldMk cId="3540748525" sldId="440"/>
            <ac:spMk id="7" creationId="{2BFB43BF-460F-2C4F-DC68-D8FE9339D775}"/>
          </ac:spMkLst>
        </pc:spChg>
      </pc:sldChg>
      <pc:sldChg chg="modSp mod">
        <pc:chgData name="Lola Bell" userId="35829591-d54e-45a8-96eb-55b1106d1785" providerId="ADAL" clId="{C460D390-82CA-4CCE-AEF3-BCCB62714ECA}" dt="2025-11-20T10:18:07.216" v="32" actId="2711"/>
        <pc:sldMkLst>
          <pc:docMk/>
          <pc:sldMk cId="3079334686" sldId="441"/>
        </pc:sldMkLst>
        <pc:spChg chg="mod">
          <ac:chgData name="Lola Bell" userId="35829591-d54e-45a8-96eb-55b1106d1785" providerId="ADAL" clId="{C460D390-82CA-4CCE-AEF3-BCCB62714ECA}" dt="2025-11-20T10:18:07.216" v="32" actId="2711"/>
          <ac:spMkLst>
            <pc:docMk/>
            <pc:sldMk cId="3079334686" sldId="441"/>
            <ac:spMk id="7" creationId="{138F341B-509A-7733-D9DF-CC9C594F4CB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6E99A-0326-4378-94DA-B2A5F4BF6E6F}" type="datetimeFigureOut">
              <a:rPr lang="en-GB" smtClean="0"/>
              <a:t>20/11/2025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9D428-3BCB-4C48-B67E-07BE05B4CC58}" type="slidenum">
              <a:rPr lang="en-GB" smtClean="0"/>
              <a:t>‹#›</a:t>
            </a:fld>
            <a:endParaRPr lang="en-GB"/>
          </a:p>
        </p:txBody>
      </p:sp>
    </p:spTree>
    <p:extLst>
      <p:ext uri="{BB962C8B-B14F-4D97-AF65-F5344CB8AC3E}">
        <p14:creationId xmlns:p14="http://schemas.microsoft.com/office/powerpoint/2010/main" val="108035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D9D428-3BCB-4C48-B67E-07BE05B4CC58}" type="slidenum">
              <a:rPr lang="en-GB" smtClean="0"/>
              <a:t>5</a:t>
            </a:fld>
            <a:endParaRPr lang="en-GB"/>
          </a:p>
        </p:txBody>
      </p:sp>
    </p:spTree>
    <p:extLst>
      <p:ext uri="{BB962C8B-B14F-4D97-AF65-F5344CB8AC3E}">
        <p14:creationId xmlns:p14="http://schemas.microsoft.com/office/powerpoint/2010/main" val="3149226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D9D428-3BCB-4C48-B67E-07BE05B4CC58}" type="slidenum">
              <a:rPr lang="en-GB" smtClean="0"/>
              <a:t>16</a:t>
            </a:fld>
            <a:endParaRPr lang="en-GB"/>
          </a:p>
        </p:txBody>
      </p:sp>
    </p:spTree>
    <p:extLst>
      <p:ext uri="{BB962C8B-B14F-4D97-AF65-F5344CB8AC3E}">
        <p14:creationId xmlns:p14="http://schemas.microsoft.com/office/powerpoint/2010/main" val="573842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3A549-F9B9-B04A-113A-866F173A0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9A6A2-78BF-9D34-1A8B-46CEB9BAF1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D96CC1-797D-41D4-5B7F-15D87A5EE58E}"/>
              </a:ext>
            </a:extLst>
          </p:cNvPr>
          <p:cNvSpPr>
            <a:spLocks noGrp="1"/>
          </p:cNvSpPr>
          <p:nvPr>
            <p:ph type="body" idx="1"/>
          </p:nvPr>
        </p:nvSpPr>
        <p:spPr/>
        <p:txBody>
          <a:bodyPr/>
          <a:lstStyle/>
          <a:p>
            <a:r>
              <a:rPr lang="en-GB"/>
              <a:t>Common Reasons may be</a:t>
            </a:r>
          </a:p>
          <a:p>
            <a:pPr lvl="0">
              <a:lnSpc>
                <a:spcPct val="115000"/>
              </a:lnSpc>
              <a:spcAft>
                <a:spcPts val="800"/>
              </a:spcAft>
            </a:pPr>
            <a:r>
              <a:rPr lang="en-GB" sz="1200" b="1" kern="100">
                <a:effectLst/>
                <a:latin typeface="Bahnschrift SemiCondensed" panose="020B0502040204020203" pitchFamily="34" charset="0"/>
                <a:ea typeface="Aptos" panose="020B0004020202020204" pitchFamily="34" charset="0"/>
                <a:cs typeface="Times New Roman" panose="02020603050405020304" pitchFamily="18" charset="0"/>
              </a:rPr>
              <a:t>They find it exciting.</a:t>
            </a:r>
          </a:p>
          <a:p>
            <a:pPr>
              <a:lnSpc>
                <a:spcPct val="115000"/>
              </a:lnSpc>
              <a:spcAft>
                <a:spcPts val="800"/>
              </a:spcAft>
            </a:pPr>
            <a:r>
              <a:rPr lang="en-GB" sz="1200" kern="100">
                <a:effectLst/>
                <a:latin typeface="Bahnschrift SemiCondensed" panose="020B0502040204020203" pitchFamily="34" charset="0"/>
                <a:ea typeface="Aptos" panose="020B0004020202020204" pitchFamily="34" charset="0"/>
                <a:cs typeface="Times New Roman" panose="02020603050405020304" pitchFamily="18" charset="0"/>
              </a:rPr>
              <a:t>They think it will give them excitement and maybe mistakenly think that people would support what they are doing or find it amusing</a:t>
            </a:r>
            <a:r>
              <a:rPr lang="en-GB" sz="1400" kern="100">
                <a:effectLst/>
                <a:latin typeface="Bahnschrift SemiCondensed" panose="020B0502040204020203" pitchFamily="34" charset="0"/>
                <a:ea typeface="Aptos" panose="020B0004020202020204" pitchFamily="34" charset="0"/>
                <a:cs typeface="Times New Roman" panose="02020603050405020304" pitchFamily="18" charset="0"/>
              </a:rPr>
              <a:t>.</a:t>
            </a:r>
          </a:p>
          <a:p>
            <a:pPr>
              <a:lnSpc>
                <a:spcPct val="115000"/>
              </a:lnSpc>
              <a:spcAft>
                <a:spcPts val="800"/>
              </a:spcAft>
            </a:pPr>
            <a:endParaRPr lang="en-GB" sz="1400" kern="100">
              <a:effectLst/>
              <a:latin typeface="Bahnschrift SemiCondensed" panose="020B0502040204020203" pitchFamily="34" charset="0"/>
              <a:ea typeface="Aptos" panose="020B0004020202020204" pitchFamily="34" charset="0"/>
              <a:cs typeface="Times New Roman" panose="02020603050405020304" pitchFamily="18" charset="0"/>
            </a:endParaRPr>
          </a:p>
          <a:p>
            <a:pPr lvl="0">
              <a:lnSpc>
                <a:spcPct val="115000"/>
              </a:lnSpc>
              <a:spcAft>
                <a:spcPts val="800"/>
              </a:spcAft>
            </a:pPr>
            <a:r>
              <a:rPr lang="en-GB" sz="1400" b="1" kern="100">
                <a:effectLst/>
                <a:latin typeface="Bahnschrift SemiCondensed" panose="020B0502040204020203" pitchFamily="34" charset="0"/>
                <a:ea typeface="Aptos" panose="020B0004020202020204" pitchFamily="34" charset="0"/>
                <a:cs typeface="Times New Roman" panose="02020603050405020304" pitchFamily="18" charset="0"/>
              </a:rPr>
              <a:t>They want revenge.</a:t>
            </a:r>
          </a:p>
          <a:p>
            <a:pPr>
              <a:lnSpc>
                <a:spcPct val="115000"/>
              </a:lnSpc>
              <a:spcAft>
                <a:spcPts val="800"/>
              </a:spcAft>
            </a:pPr>
            <a:r>
              <a:rPr lang="en-GB" sz="1400" kern="100">
                <a:effectLst/>
                <a:latin typeface="Bahnschrift SemiCondensed" panose="020B0502040204020203" pitchFamily="34" charset="0"/>
                <a:ea typeface="Aptos" panose="020B0004020202020204" pitchFamily="34" charset="0"/>
                <a:cs typeface="Times New Roman" panose="02020603050405020304" pitchFamily="18" charset="0"/>
              </a:rPr>
              <a:t>They are acting out against an act of terrorism, something they think is unfair, or something that affected them personally.</a:t>
            </a:r>
          </a:p>
          <a:p>
            <a:pPr>
              <a:lnSpc>
                <a:spcPct val="115000"/>
              </a:lnSpc>
              <a:spcAft>
                <a:spcPts val="800"/>
              </a:spcAft>
            </a:pPr>
            <a:endParaRPr lang="en-GB" sz="1400" kern="100">
              <a:effectLst/>
              <a:latin typeface="Bahnschrift SemiCondensed" panose="020B0502040204020203" pitchFamily="34" charset="0"/>
              <a:ea typeface="Aptos" panose="020B0004020202020204" pitchFamily="34" charset="0"/>
              <a:cs typeface="Times New Roman" panose="02020603050405020304" pitchFamily="18" charset="0"/>
            </a:endParaRPr>
          </a:p>
          <a:p>
            <a:pPr lvl="0">
              <a:lnSpc>
                <a:spcPct val="115000"/>
              </a:lnSpc>
              <a:spcAft>
                <a:spcPts val="800"/>
              </a:spcAft>
            </a:pPr>
            <a:r>
              <a:rPr lang="en-GB" sz="1400" b="1" kern="100">
                <a:effectLst/>
                <a:latin typeface="Bahnschrift SemiCondensed" panose="020B0502040204020203" pitchFamily="34" charset="0"/>
                <a:ea typeface="Aptos" panose="020B0004020202020204" pitchFamily="34" charset="0"/>
                <a:cs typeface="Times New Roman" panose="02020603050405020304" pitchFamily="18" charset="0"/>
              </a:rPr>
              <a:t>They think they are defending against something.</a:t>
            </a:r>
          </a:p>
          <a:p>
            <a:pPr>
              <a:lnSpc>
                <a:spcPct val="115000"/>
              </a:lnSpc>
              <a:spcAft>
                <a:spcPts val="800"/>
              </a:spcAft>
            </a:pPr>
            <a:r>
              <a:rPr lang="en-GB" sz="1400" kern="100">
                <a:effectLst/>
                <a:latin typeface="Bahnschrift SemiCondensed" panose="020B0502040204020203" pitchFamily="34" charset="0"/>
                <a:ea typeface="Aptos" panose="020B0004020202020204" pitchFamily="34" charset="0"/>
                <a:cs typeface="Times New Roman" panose="02020603050405020304" pitchFamily="18" charset="0"/>
              </a:rPr>
              <a:t>They think that they need to stand up against a group that poses them a risk and therefore use hateful words and actions.</a:t>
            </a:r>
          </a:p>
          <a:p>
            <a:pPr>
              <a:lnSpc>
                <a:spcPct val="115000"/>
              </a:lnSpc>
              <a:spcAft>
                <a:spcPts val="800"/>
              </a:spcAft>
            </a:pPr>
            <a:endParaRPr lang="en-GB" sz="1400" kern="100">
              <a:effectLst/>
              <a:latin typeface="Bahnschrift SemiCondensed" panose="020B0502040204020203" pitchFamily="34" charset="0"/>
              <a:ea typeface="Aptos" panose="020B0004020202020204" pitchFamily="34" charset="0"/>
              <a:cs typeface="Times New Roman" panose="02020603050405020304" pitchFamily="18" charset="0"/>
            </a:endParaRPr>
          </a:p>
          <a:p>
            <a:pPr lvl="0">
              <a:lnSpc>
                <a:spcPct val="115000"/>
              </a:lnSpc>
              <a:spcAft>
                <a:spcPts val="800"/>
              </a:spcAft>
            </a:pPr>
            <a:r>
              <a:rPr lang="en-GB" sz="1400" b="1" kern="100">
                <a:effectLst/>
                <a:latin typeface="Bahnschrift SemiCondensed" panose="020B0502040204020203" pitchFamily="34" charset="0"/>
                <a:ea typeface="Aptos" panose="020B0004020202020204" pitchFamily="34" charset="0"/>
                <a:cs typeface="Times New Roman" panose="02020603050405020304" pitchFamily="18" charset="0"/>
              </a:rPr>
              <a:t>They believe they have a “cause”.</a:t>
            </a:r>
          </a:p>
          <a:p>
            <a:pPr>
              <a:lnSpc>
                <a:spcPct val="115000"/>
              </a:lnSpc>
              <a:spcAft>
                <a:spcPts val="800"/>
              </a:spcAft>
            </a:pPr>
            <a:r>
              <a:rPr lang="en-GB" sz="1400" kern="100">
                <a:effectLst/>
                <a:latin typeface="Bahnschrift SemiCondensed" panose="020B0502040204020203" pitchFamily="34" charset="0"/>
                <a:ea typeface="Aptos" panose="020B0004020202020204" pitchFamily="34" charset="0"/>
                <a:cs typeface="Times New Roman" panose="02020603050405020304" pitchFamily="18" charset="0"/>
              </a:rPr>
              <a:t>Possibly they are part of a group online or meeting up to act against what they consider to be a rival religion or race. </a:t>
            </a:r>
          </a:p>
          <a:p>
            <a:pPr>
              <a:lnSpc>
                <a:spcPct val="115000"/>
              </a:lnSpc>
              <a:spcAft>
                <a:spcPts val="800"/>
              </a:spcAft>
            </a:pPr>
            <a:r>
              <a:rPr lang="en-GB" sz="1400" kern="100">
                <a:effectLst/>
                <a:latin typeface="Bahnschrift SemiCondensed" panose="020B0502040204020203" pitchFamily="34" charset="0"/>
                <a:ea typeface="Aptos" panose="020B0004020202020204" pitchFamily="34" charset="0"/>
                <a:cs typeface="Times New Roman" panose="02020603050405020304" pitchFamily="18" charset="0"/>
              </a:rPr>
              <a:t>This can be influenced by misinformation from people they know and/or online.</a:t>
            </a:r>
            <a:endParaRPr lang="en-GB" sz="1600" kern="100">
              <a:effectLst/>
              <a:latin typeface="Bahnschrift SemiCondensed" panose="020B0502040204020203"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400" kern="100">
              <a:effectLst/>
              <a:latin typeface="Bahnschrift SemiCondensed" panose="020B0502040204020203" pitchFamily="34" charset="0"/>
              <a:ea typeface="Aptos" panose="020B0004020202020204" pitchFamily="34" charset="0"/>
              <a:cs typeface="Times New Roman" panose="02020603050405020304" pitchFamily="18" charset="0"/>
            </a:endParaRPr>
          </a:p>
          <a:p>
            <a:endParaRPr lang="en-GB"/>
          </a:p>
        </p:txBody>
      </p:sp>
      <p:sp>
        <p:nvSpPr>
          <p:cNvPr id="4" name="Slide Number Placeholder 3">
            <a:extLst>
              <a:ext uri="{FF2B5EF4-FFF2-40B4-BE49-F238E27FC236}">
                <a16:creationId xmlns:a16="http://schemas.microsoft.com/office/drawing/2014/main" id="{75E3C1C1-6541-7387-5036-5A14348FA04F}"/>
              </a:ext>
            </a:extLst>
          </p:cNvPr>
          <p:cNvSpPr>
            <a:spLocks noGrp="1"/>
          </p:cNvSpPr>
          <p:nvPr>
            <p:ph type="sldNum" sz="quarter" idx="5"/>
          </p:nvPr>
        </p:nvSpPr>
        <p:spPr/>
        <p:txBody>
          <a:bodyPr/>
          <a:lstStyle/>
          <a:p>
            <a:fld id="{80D9D428-3BCB-4C48-B67E-07BE05B4CC58}" type="slidenum">
              <a:rPr lang="en-GB" smtClean="0"/>
              <a:t>20</a:t>
            </a:fld>
            <a:endParaRPr lang="en-GB"/>
          </a:p>
        </p:txBody>
      </p:sp>
    </p:spTree>
    <p:extLst>
      <p:ext uri="{BB962C8B-B14F-4D97-AF65-F5344CB8AC3E}">
        <p14:creationId xmlns:p14="http://schemas.microsoft.com/office/powerpoint/2010/main" val="542273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62A7E-CA90-6236-4324-52E490768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A40A83-1455-1932-122E-D3408F8EB4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0A4835-61FB-CCD9-9265-22842185812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DF2EBE7-94C2-A1A6-862D-88455F154F57}"/>
              </a:ext>
            </a:extLst>
          </p:cNvPr>
          <p:cNvSpPr>
            <a:spLocks noGrp="1"/>
          </p:cNvSpPr>
          <p:nvPr>
            <p:ph type="sldNum" sz="quarter" idx="5"/>
          </p:nvPr>
        </p:nvSpPr>
        <p:spPr/>
        <p:txBody>
          <a:bodyPr/>
          <a:lstStyle/>
          <a:p>
            <a:fld id="{80D9D428-3BCB-4C48-B67E-07BE05B4CC58}" type="slidenum">
              <a:rPr lang="en-GB" smtClean="0"/>
              <a:t>23</a:t>
            </a:fld>
            <a:endParaRPr lang="en-GB"/>
          </a:p>
        </p:txBody>
      </p:sp>
    </p:spTree>
    <p:extLst>
      <p:ext uri="{BB962C8B-B14F-4D97-AF65-F5344CB8AC3E}">
        <p14:creationId xmlns:p14="http://schemas.microsoft.com/office/powerpoint/2010/main" val="665422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Video length 5minutes 45 seconds.</a:t>
            </a:r>
          </a:p>
        </p:txBody>
      </p:sp>
      <p:sp>
        <p:nvSpPr>
          <p:cNvPr id="4" name="Slide Number Placeholder 3"/>
          <p:cNvSpPr>
            <a:spLocks noGrp="1"/>
          </p:cNvSpPr>
          <p:nvPr>
            <p:ph type="sldNum" sz="quarter" idx="5"/>
          </p:nvPr>
        </p:nvSpPr>
        <p:spPr/>
        <p:txBody>
          <a:bodyPr/>
          <a:lstStyle/>
          <a:p>
            <a:fld id="{DC56764C-F973-4D33-9B29-ECEC1A8044EC}" type="slidenum">
              <a:rPr lang="en-GB" smtClean="0"/>
              <a:t>25</a:t>
            </a:fld>
            <a:endParaRPr lang="en-GB"/>
          </a:p>
        </p:txBody>
      </p:sp>
    </p:spTree>
    <p:extLst>
      <p:ext uri="{BB962C8B-B14F-4D97-AF65-F5344CB8AC3E}">
        <p14:creationId xmlns:p14="http://schemas.microsoft.com/office/powerpoint/2010/main" val="1088479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Video length – 4minutes</a:t>
            </a:r>
          </a:p>
        </p:txBody>
      </p:sp>
      <p:sp>
        <p:nvSpPr>
          <p:cNvPr id="4" name="Slide Number Placeholder 3"/>
          <p:cNvSpPr>
            <a:spLocks noGrp="1"/>
          </p:cNvSpPr>
          <p:nvPr>
            <p:ph type="sldNum" sz="quarter" idx="5"/>
          </p:nvPr>
        </p:nvSpPr>
        <p:spPr/>
        <p:txBody>
          <a:bodyPr/>
          <a:lstStyle/>
          <a:p>
            <a:fld id="{DC56764C-F973-4D33-9B29-ECEC1A8044EC}" type="slidenum">
              <a:rPr lang="en-GB" smtClean="0"/>
              <a:t>26</a:t>
            </a:fld>
            <a:endParaRPr lang="en-GB"/>
          </a:p>
        </p:txBody>
      </p:sp>
    </p:spTree>
    <p:extLst>
      <p:ext uri="{BB962C8B-B14F-4D97-AF65-F5344CB8AC3E}">
        <p14:creationId xmlns:p14="http://schemas.microsoft.com/office/powerpoint/2010/main" val="2023930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6764C-F973-4D33-9B29-ECEC1A8044EC}" type="slidenum">
              <a:rPr lang="en-GB" smtClean="0"/>
              <a:t>27</a:t>
            </a:fld>
            <a:endParaRPr lang="en-GB"/>
          </a:p>
        </p:txBody>
      </p:sp>
    </p:spTree>
    <p:extLst>
      <p:ext uri="{BB962C8B-B14F-4D97-AF65-F5344CB8AC3E}">
        <p14:creationId xmlns:p14="http://schemas.microsoft.com/office/powerpoint/2010/main" val="3170830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6764C-F973-4D33-9B29-ECEC1A8044EC}" type="slidenum">
              <a:rPr lang="en-GB" smtClean="0"/>
              <a:t>28</a:t>
            </a:fld>
            <a:endParaRPr lang="en-GB"/>
          </a:p>
        </p:txBody>
      </p:sp>
    </p:spTree>
    <p:extLst>
      <p:ext uri="{BB962C8B-B14F-4D97-AF65-F5344CB8AC3E}">
        <p14:creationId xmlns:p14="http://schemas.microsoft.com/office/powerpoint/2010/main" val="1999533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6764C-F973-4D33-9B29-ECEC1A8044EC}" type="slidenum">
              <a:rPr lang="en-GB" smtClean="0"/>
              <a:t>29</a:t>
            </a:fld>
            <a:endParaRPr lang="en-GB"/>
          </a:p>
        </p:txBody>
      </p:sp>
    </p:spTree>
    <p:extLst>
      <p:ext uri="{BB962C8B-B14F-4D97-AF65-F5344CB8AC3E}">
        <p14:creationId xmlns:p14="http://schemas.microsoft.com/office/powerpoint/2010/main" val="3113719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56764C-F973-4D33-9B29-ECEC1A8044EC}" type="slidenum">
              <a:rPr lang="en-GB" smtClean="0"/>
              <a:t>30</a:t>
            </a:fld>
            <a:endParaRPr lang="en-GB"/>
          </a:p>
        </p:txBody>
      </p:sp>
    </p:spTree>
    <p:extLst>
      <p:ext uri="{BB962C8B-B14F-4D97-AF65-F5344CB8AC3E}">
        <p14:creationId xmlns:p14="http://schemas.microsoft.com/office/powerpoint/2010/main" val="653104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56764C-F973-4D33-9B29-ECEC1A8044EC}" type="slidenum">
              <a:rPr lang="en-GB" smtClean="0"/>
              <a:t>32</a:t>
            </a:fld>
            <a:endParaRPr lang="en-GB"/>
          </a:p>
        </p:txBody>
      </p:sp>
    </p:spTree>
    <p:extLst>
      <p:ext uri="{BB962C8B-B14F-4D97-AF65-F5344CB8AC3E}">
        <p14:creationId xmlns:p14="http://schemas.microsoft.com/office/powerpoint/2010/main" val="2373859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length – 1 minute</a:t>
            </a:r>
          </a:p>
        </p:txBody>
      </p:sp>
      <p:sp>
        <p:nvSpPr>
          <p:cNvPr id="4" name="Slide Number Placeholder 3"/>
          <p:cNvSpPr>
            <a:spLocks noGrp="1"/>
          </p:cNvSpPr>
          <p:nvPr>
            <p:ph type="sldNum" sz="quarter" idx="5"/>
          </p:nvPr>
        </p:nvSpPr>
        <p:spPr/>
        <p:txBody>
          <a:bodyPr/>
          <a:lstStyle/>
          <a:p>
            <a:fld id="{80D9D428-3BCB-4C48-B67E-07BE05B4CC58}" type="slidenum">
              <a:rPr lang="en-GB" smtClean="0"/>
              <a:t>6</a:t>
            </a:fld>
            <a:endParaRPr lang="en-GB"/>
          </a:p>
        </p:txBody>
      </p:sp>
    </p:spTree>
    <p:extLst>
      <p:ext uri="{BB962C8B-B14F-4D97-AF65-F5344CB8AC3E}">
        <p14:creationId xmlns:p14="http://schemas.microsoft.com/office/powerpoint/2010/main" val="3153098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Video length – 2minutes and 42 seconds</a:t>
            </a:r>
          </a:p>
        </p:txBody>
      </p:sp>
      <p:sp>
        <p:nvSpPr>
          <p:cNvPr id="4" name="Slide Number Placeholder 3"/>
          <p:cNvSpPr>
            <a:spLocks noGrp="1"/>
          </p:cNvSpPr>
          <p:nvPr>
            <p:ph type="sldNum" sz="quarter" idx="5"/>
          </p:nvPr>
        </p:nvSpPr>
        <p:spPr/>
        <p:txBody>
          <a:bodyPr/>
          <a:lstStyle/>
          <a:p>
            <a:fld id="{DC56764C-F973-4D33-9B29-ECEC1A8044EC}" type="slidenum">
              <a:rPr lang="en-GB" smtClean="0"/>
              <a:t>33</a:t>
            </a:fld>
            <a:endParaRPr lang="en-GB"/>
          </a:p>
        </p:txBody>
      </p:sp>
    </p:spTree>
    <p:extLst>
      <p:ext uri="{BB962C8B-B14F-4D97-AF65-F5344CB8AC3E}">
        <p14:creationId xmlns:p14="http://schemas.microsoft.com/office/powerpoint/2010/main" val="2037105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both</a:t>
            </a:r>
          </a:p>
        </p:txBody>
      </p:sp>
      <p:sp>
        <p:nvSpPr>
          <p:cNvPr id="4" name="Slide Number Placeholder 3"/>
          <p:cNvSpPr>
            <a:spLocks noGrp="1"/>
          </p:cNvSpPr>
          <p:nvPr>
            <p:ph type="sldNum" sz="quarter" idx="5"/>
          </p:nvPr>
        </p:nvSpPr>
        <p:spPr/>
        <p:txBody>
          <a:bodyPr/>
          <a:lstStyle/>
          <a:p>
            <a:fld id="{DC56764C-F973-4D33-9B29-ECEC1A8044EC}" type="slidenum">
              <a:rPr lang="en-GB" smtClean="0"/>
              <a:t>35</a:t>
            </a:fld>
            <a:endParaRPr lang="en-GB"/>
          </a:p>
        </p:txBody>
      </p:sp>
    </p:spTree>
    <p:extLst>
      <p:ext uri="{BB962C8B-B14F-4D97-AF65-F5344CB8AC3E}">
        <p14:creationId xmlns:p14="http://schemas.microsoft.com/office/powerpoint/2010/main" val="3459411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56764C-F973-4D33-9B29-ECEC1A8044EC}" type="slidenum">
              <a:rPr lang="en-GB" smtClean="0"/>
              <a:t>36</a:t>
            </a:fld>
            <a:endParaRPr lang="en-GB"/>
          </a:p>
        </p:txBody>
      </p:sp>
    </p:spTree>
    <p:extLst>
      <p:ext uri="{BB962C8B-B14F-4D97-AF65-F5344CB8AC3E}">
        <p14:creationId xmlns:p14="http://schemas.microsoft.com/office/powerpoint/2010/main" val="805035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56764C-F973-4D33-9B29-ECEC1A8044EC}" type="slidenum">
              <a:rPr lang="en-GB" smtClean="0"/>
              <a:t>37</a:t>
            </a:fld>
            <a:endParaRPr lang="en-GB"/>
          </a:p>
        </p:txBody>
      </p:sp>
    </p:spTree>
    <p:extLst>
      <p:ext uri="{BB962C8B-B14F-4D97-AF65-F5344CB8AC3E}">
        <p14:creationId xmlns:p14="http://schemas.microsoft.com/office/powerpoint/2010/main" val="997256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D9D428-3BCB-4C48-B67E-07BE05B4CC58}" type="slidenum">
              <a:rPr lang="en-GB" smtClean="0"/>
              <a:t>7</a:t>
            </a:fld>
            <a:endParaRPr lang="en-GB"/>
          </a:p>
        </p:txBody>
      </p:sp>
    </p:spTree>
    <p:extLst>
      <p:ext uri="{BB962C8B-B14F-4D97-AF65-F5344CB8AC3E}">
        <p14:creationId xmlns:p14="http://schemas.microsoft.com/office/powerpoint/2010/main" val="2776896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D9D428-3BCB-4C48-B67E-07BE05B4CC58}" type="slidenum">
              <a:rPr lang="en-GB" smtClean="0"/>
              <a:t>9</a:t>
            </a:fld>
            <a:endParaRPr lang="en-GB"/>
          </a:p>
        </p:txBody>
      </p:sp>
    </p:spTree>
    <p:extLst>
      <p:ext uri="{BB962C8B-B14F-4D97-AF65-F5344CB8AC3E}">
        <p14:creationId xmlns:p14="http://schemas.microsoft.com/office/powerpoint/2010/main" val="579965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D9D428-3BCB-4C48-B67E-07BE05B4CC58}" type="slidenum">
              <a:rPr lang="en-GB" smtClean="0"/>
              <a:t>10</a:t>
            </a:fld>
            <a:endParaRPr lang="en-GB"/>
          </a:p>
        </p:txBody>
      </p:sp>
    </p:spTree>
    <p:extLst>
      <p:ext uri="{BB962C8B-B14F-4D97-AF65-F5344CB8AC3E}">
        <p14:creationId xmlns:p14="http://schemas.microsoft.com/office/powerpoint/2010/main" val="1280630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D9D428-3BCB-4C48-B67E-07BE05B4CC58}" type="slidenum">
              <a:rPr lang="en-GB" smtClean="0"/>
              <a:t>11</a:t>
            </a:fld>
            <a:endParaRPr lang="en-GB"/>
          </a:p>
        </p:txBody>
      </p:sp>
    </p:spTree>
    <p:extLst>
      <p:ext uri="{BB962C8B-B14F-4D97-AF65-F5344CB8AC3E}">
        <p14:creationId xmlns:p14="http://schemas.microsoft.com/office/powerpoint/2010/main" val="2656740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0D9D428-3BCB-4C48-B67E-07BE05B4CC58}" type="slidenum">
              <a:rPr lang="en-GB" smtClean="0"/>
              <a:t>12</a:t>
            </a:fld>
            <a:endParaRPr lang="en-GB"/>
          </a:p>
        </p:txBody>
      </p:sp>
    </p:spTree>
    <p:extLst>
      <p:ext uri="{BB962C8B-B14F-4D97-AF65-F5344CB8AC3E}">
        <p14:creationId xmlns:p14="http://schemas.microsoft.com/office/powerpoint/2010/main" val="3369708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D9D428-3BCB-4C48-B67E-07BE05B4CC58}" type="slidenum">
              <a:rPr lang="en-GB" smtClean="0"/>
              <a:t>13</a:t>
            </a:fld>
            <a:endParaRPr lang="en-GB"/>
          </a:p>
        </p:txBody>
      </p:sp>
    </p:spTree>
    <p:extLst>
      <p:ext uri="{BB962C8B-B14F-4D97-AF65-F5344CB8AC3E}">
        <p14:creationId xmlns:p14="http://schemas.microsoft.com/office/powerpoint/2010/main" val="3655301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D9D428-3BCB-4C48-B67E-07BE05B4CC58}" type="slidenum">
              <a:rPr lang="en-GB" smtClean="0"/>
              <a:t>15</a:t>
            </a:fld>
            <a:endParaRPr lang="en-GB"/>
          </a:p>
        </p:txBody>
      </p:sp>
    </p:spTree>
    <p:extLst>
      <p:ext uri="{BB962C8B-B14F-4D97-AF65-F5344CB8AC3E}">
        <p14:creationId xmlns:p14="http://schemas.microsoft.com/office/powerpoint/2010/main" val="3431651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3096-87F6-3999-956A-69B83F3560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4BCEDD-7479-13FD-9019-E258590BF0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D788675-FB79-0962-676F-6260B1480891}"/>
              </a:ext>
            </a:extLst>
          </p:cNvPr>
          <p:cNvSpPr>
            <a:spLocks noGrp="1"/>
          </p:cNvSpPr>
          <p:nvPr>
            <p:ph type="dt" sz="half" idx="10"/>
          </p:nvPr>
        </p:nvSpPr>
        <p:spPr/>
        <p:txBody>
          <a:bodyPr/>
          <a:lstStyle/>
          <a:p>
            <a:fld id="{0108415E-D52A-4B09-82A7-9D9150DC42A6}" type="datetime1">
              <a:rPr lang="en-GB" smtClean="0"/>
              <a:t>20/11/2025</a:t>
            </a:fld>
            <a:endParaRPr lang="en-GB"/>
          </a:p>
        </p:txBody>
      </p:sp>
      <p:sp>
        <p:nvSpPr>
          <p:cNvPr id="5" name="Footer Placeholder 4">
            <a:extLst>
              <a:ext uri="{FF2B5EF4-FFF2-40B4-BE49-F238E27FC236}">
                <a16:creationId xmlns:a16="http://schemas.microsoft.com/office/drawing/2014/main" id="{38B1C641-8673-9091-0789-BCE3D35D1A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03C62B-2179-584F-ED30-D885E8D7879F}"/>
              </a:ext>
            </a:extLst>
          </p:cNvPr>
          <p:cNvSpPr>
            <a:spLocks noGrp="1"/>
          </p:cNvSpPr>
          <p:nvPr>
            <p:ph type="sldNum" sz="quarter" idx="12"/>
          </p:nvPr>
        </p:nvSpPr>
        <p:spPr/>
        <p:txBody>
          <a:bodyPr/>
          <a:lstStyle/>
          <a:p>
            <a:fld id="{CF2B712C-E831-4F93-9645-BD32FE950639}" type="slidenum">
              <a:rPr lang="en-GB" smtClean="0"/>
              <a:t>‹#›</a:t>
            </a:fld>
            <a:endParaRPr lang="en-GB"/>
          </a:p>
        </p:txBody>
      </p:sp>
    </p:spTree>
    <p:extLst>
      <p:ext uri="{BB962C8B-B14F-4D97-AF65-F5344CB8AC3E}">
        <p14:creationId xmlns:p14="http://schemas.microsoft.com/office/powerpoint/2010/main" val="2561718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DD80C-6984-3ACA-F87C-F2F52842069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B5E1FC-0E51-F6B2-0D32-5C6EBBAFB0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553648-A0C0-5B92-D9EF-263E0EE5C510}"/>
              </a:ext>
            </a:extLst>
          </p:cNvPr>
          <p:cNvSpPr>
            <a:spLocks noGrp="1"/>
          </p:cNvSpPr>
          <p:nvPr>
            <p:ph type="dt" sz="half" idx="10"/>
          </p:nvPr>
        </p:nvSpPr>
        <p:spPr/>
        <p:txBody>
          <a:bodyPr/>
          <a:lstStyle/>
          <a:p>
            <a:fld id="{B0D8AAEF-E172-40BB-91C4-FBB1BC56CBBA}" type="datetime1">
              <a:rPr lang="en-GB" smtClean="0"/>
              <a:t>20/11/2025</a:t>
            </a:fld>
            <a:endParaRPr lang="en-GB"/>
          </a:p>
        </p:txBody>
      </p:sp>
      <p:sp>
        <p:nvSpPr>
          <p:cNvPr id="5" name="Footer Placeholder 4">
            <a:extLst>
              <a:ext uri="{FF2B5EF4-FFF2-40B4-BE49-F238E27FC236}">
                <a16:creationId xmlns:a16="http://schemas.microsoft.com/office/drawing/2014/main" id="{628260B0-A6DD-627A-3338-9E84D51830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F5C457-FB44-843D-E9FC-E56CCEC4E9BF}"/>
              </a:ext>
            </a:extLst>
          </p:cNvPr>
          <p:cNvSpPr>
            <a:spLocks noGrp="1"/>
          </p:cNvSpPr>
          <p:nvPr>
            <p:ph type="sldNum" sz="quarter" idx="12"/>
          </p:nvPr>
        </p:nvSpPr>
        <p:spPr/>
        <p:txBody>
          <a:bodyPr/>
          <a:lstStyle/>
          <a:p>
            <a:fld id="{CF2B712C-E831-4F93-9645-BD32FE950639}" type="slidenum">
              <a:rPr lang="en-GB" smtClean="0"/>
              <a:t>‹#›</a:t>
            </a:fld>
            <a:endParaRPr lang="en-GB"/>
          </a:p>
        </p:txBody>
      </p:sp>
    </p:spTree>
    <p:extLst>
      <p:ext uri="{BB962C8B-B14F-4D97-AF65-F5344CB8AC3E}">
        <p14:creationId xmlns:p14="http://schemas.microsoft.com/office/powerpoint/2010/main" val="3732617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AE8737-53A9-EAC7-5296-98AD82F236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6D0841-BB2F-CF12-8CF9-AAC4317440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ADDDC4-4DC2-106A-E0DD-A5907D317961}"/>
              </a:ext>
            </a:extLst>
          </p:cNvPr>
          <p:cNvSpPr>
            <a:spLocks noGrp="1"/>
          </p:cNvSpPr>
          <p:nvPr>
            <p:ph type="dt" sz="half" idx="10"/>
          </p:nvPr>
        </p:nvSpPr>
        <p:spPr/>
        <p:txBody>
          <a:bodyPr/>
          <a:lstStyle/>
          <a:p>
            <a:fld id="{2923AF0C-EA72-412F-8506-42E4035D31AD}" type="datetime1">
              <a:rPr lang="en-GB" smtClean="0"/>
              <a:t>20/11/2025</a:t>
            </a:fld>
            <a:endParaRPr lang="en-GB"/>
          </a:p>
        </p:txBody>
      </p:sp>
      <p:sp>
        <p:nvSpPr>
          <p:cNvPr id="5" name="Footer Placeholder 4">
            <a:extLst>
              <a:ext uri="{FF2B5EF4-FFF2-40B4-BE49-F238E27FC236}">
                <a16:creationId xmlns:a16="http://schemas.microsoft.com/office/drawing/2014/main" id="{CF1B4187-95C9-2994-265B-A55D82F130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D8F422-E93C-93BC-E36D-8B75692351A5}"/>
              </a:ext>
            </a:extLst>
          </p:cNvPr>
          <p:cNvSpPr>
            <a:spLocks noGrp="1"/>
          </p:cNvSpPr>
          <p:nvPr>
            <p:ph type="sldNum" sz="quarter" idx="12"/>
          </p:nvPr>
        </p:nvSpPr>
        <p:spPr/>
        <p:txBody>
          <a:bodyPr/>
          <a:lstStyle/>
          <a:p>
            <a:fld id="{CF2B712C-E831-4F93-9645-BD32FE950639}" type="slidenum">
              <a:rPr lang="en-GB" smtClean="0"/>
              <a:t>‹#›</a:t>
            </a:fld>
            <a:endParaRPr lang="en-GB"/>
          </a:p>
        </p:txBody>
      </p:sp>
    </p:spTree>
    <p:extLst>
      <p:ext uri="{BB962C8B-B14F-4D97-AF65-F5344CB8AC3E}">
        <p14:creationId xmlns:p14="http://schemas.microsoft.com/office/powerpoint/2010/main" val="255693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438C1-9933-5427-6B27-C2B4FF62CF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E4489A-BA3A-0DA8-A367-6CA2C70BA5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97074B-7DBF-1DB2-07CE-C1D1F9E51A23}"/>
              </a:ext>
            </a:extLst>
          </p:cNvPr>
          <p:cNvSpPr>
            <a:spLocks noGrp="1"/>
          </p:cNvSpPr>
          <p:nvPr>
            <p:ph type="dt" sz="half" idx="10"/>
          </p:nvPr>
        </p:nvSpPr>
        <p:spPr/>
        <p:txBody>
          <a:bodyPr/>
          <a:lstStyle/>
          <a:p>
            <a:fld id="{2C91A467-24ED-48CF-ADE7-BDED2FBD3060}" type="datetime1">
              <a:rPr lang="en-GB" smtClean="0"/>
              <a:t>20/11/2025</a:t>
            </a:fld>
            <a:endParaRPr lang="en-GB"/>
          </a:p>
        </p:txBody>
      </p:sp>
      <p:sp>
        <p:nvSpPr>
          <p:cNvPr id="5" name="Footer Placeholder 4">
            <a:extLst>
              <a:ext uri="{FF2B5EF4-FFF2-40B4-BE49-F238E27FC236}">
                <a16:creationId xmlns:a16="http://schemas.microsoft.com/office/drawing/2014/main" id="{4103CB1E-38E2-FC7F-2933-534FB50AFE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09329C-FA77-C201-94A6-7300C8CA623A}"/>
              </a:ext>
            </a:extLst>
          </p:cNvPr>
          <p:cNvSpPr>
            <a:spLocks noGrp="1"/>
          </p:cNvSpPr>
          <p:nvPr>
            <p:ph type="sldNum" sz="quarter" idx="12"/>
          </p:nvPr>
        </p:nvSpPr>
        <p:spPr/>
        <p:txBody>
          <a:bodyPr/>
          <a:lstStyle/>
          <a:p>
            <a:fld id="{CF2B712C-E831-4F93-9645-BD32FE950639}" type="slidenum">
              <a:rPr lang="en-GB" smtClean="0"/>
              <a:t>‹#›</a:t>
            </a:fld>
            <a:endParaRPr lang="en-GB"/>
          </a:p>
        </p:txBody>
      </p:sp>
    </p:spTree>
    <p:extLst>
      <p:ext uri="{BB962C8B-B14F-4D97-AF65-F5344CB8AC3E}">
        <p14:creationId xmlns:p14="http://schemas.microsoft.com/office/powerpoint/2010/main" val="2265037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5B63-0005-121F-2B0C-A67395BEEE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015A78-78BB-E696-54A1-344754C65D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306BD6-7618-55AB-45ED-C9ECA53013EA}"/>
              </a:ext>
            </a:extLst>
          </p:cNvPr>
          <p:cNvSpPr>
            <a:spLocks noGrp="1"/>
          </p:cNvSpPr>
          <p:nvPr>
            <p:ph type="dt" sz="half" idx="10"/>
          </p:nvPr>
        </p:nvSpPr>
        <p:spPr/>
        <p:txBody>
          <a:bodyPr/>
          <a:lstStyle/>
          <a:p>
            <a:fld id="{B922C835-D2ED-44C4-847F-8D1C295EF78E}" type="datetime1">
              <a:rPr lang="en-GB" smtClean="0"/>
              <a:t>20/11/2025</a:t>
            </a:fld>
            <a:endParaRPr lang="en-GB"/>
          </a:p>
        </p:txBody>
      </p:sp>
      <p:sp>
        <p:nvSpPr>
          <p:cNvPr id="5" name="Footer Placeholder 4">
            <a:extLst>
              <a:ext uri="{FF2B5EF4-FFF2-40B4-BE49-F238E27FC236}">
                <a16:creationId xmlns:a16="http://schemas.microsoft.com/office/drawing/2014/main" id="{A95A2B30-3071-80A0-A741-9923098946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FF97EB-F34A-8722-01AC-70683D3FFAC0}"/>
              </a:ext>
            </a:extLst>
          </p:cNvPr>
          <p:cNvSpPr>
            <a:spLocks noGrp="1"/>
          </p:cNvSpPr>
          <p:nvPr>
            <p:ph type="sldNum" sz="quarter" idx="12"/>
          </p:nvPr>
        </p:nvSpPr>
        <p:spPr/>
        <p:txBody>
          <a:bodyPr/>
          <a:lstStyle/>
          <a:p>
            <a:fld id="{CF2B712C-E831-4F93-9645-BD32FE950639}" type="slidenum">
              <a:rPr lang="en-GB" smtClean="0"/>
              <a:t>‹#›</a:t>
            </a:fld>
            <a:endParaRPr lang="en-GB"/>
          </a:p>
        </p:txBody>
      </p:sp>
    </p:spTree>
    <p:extLst>
      <p:ext uri="{BB962C8B-B14F-4D97-AF65-F5344CB8AC3E}">
        <p14:creationId xmlns:p14="http://schemas.microsoft.com/office/powerpoint/2010/main" val="975067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DE157-09B1-D6ED-1806-50C5C8427D7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A3CA5E-E6C5-BC59-CDE9-4C0540B175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0AAE46-B1A6-FABA-4485-0A648D4B9C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916B59-4FDA-7F31-B59D-9DD7073AD2F7}"/>
              </a:ext>
            </a:extLst>
          </p:cNvPr>
          <p:cNvSpPr>
            <a:spLocks noGrp="1"/>
          </p:cNvSpPr>
          <p:nvPr>
            <p:ph type="dt" sz="half" idx="10"/>
          </p:nvPr>
        </p:nvSpPr>
        <p:spPr/>
        <p:txBody>
          <a:bodyPr/>
          <a:lstStyle/>
          <a:p>
            <a:fld id="{D8C4FD90-7E4A-41DE-A290-B2433608C762}" type="datetime1">
              <a:rPr lang="en-GB" smtClean="0"/>
              <a:t>20/11/2025</a:t>
            </a:fld>
            <a:endParaRPr lang="en-GB"/>
          </a:p>
        </p:txBody>
      </p:sp>
      <p:sp>
        <p:nvSpPr>
          <p:cNvPr id="6" name="Footer Placeholder 5">
            <a:extLst>
              <a:ext uri="{FF2B5EF4-FFF2-40B4-BE49-F238E27FC236}">
                <a16:creationId xmlns:a16="http://schemas.microsoft.com/office/drawing/2014/main" id="{5D67C7F3-A768-AD88-A46D-057A88610B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7D1854-A2E6-3428-4F31-37E54CA21A6E}"/>
              </a:ext>
            </a:extLst>
          </p:cNvPr>
          <p:cNvSpPr>
            <a:spLocks noGrp="1"/>
          </p:cNvSpPr>
          <p:nvPr>
            <p:ph type="sldNum" sz="quarter" idx="12"/>
          </p:nvPr>
        </p:nvSpPr>
        <p:spPr/>
        <p:txBody>
          <a:bodyPr/>
          <a:lstStyle/>
          <a:p>
            <a:fld id="{CF2B712C-E831-4F93-9645-BD32FE950639}" type="slidenum">
              <a:rPr lang="en-GB" smtClean="0"/>
              <a:t>‹#›</a:t>
            </a:fld>
            <a:endParaRPr lang="en-GB"/>
          </a:p>
        </p:txBody>
      </p:sp>
    </p:spTree>
    <p:extLst>
      <p:ext uri="{BB962C8B-B14F-4D97-AF65-F5344CB8AC3E}">
        <p14:creationId xmlns:p14="http://schemas.microsoft.com/office/powerpoint/2010/main" val="4214277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2CC7D-E154-D30A-25F4-325F092E19F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8043F9-BFEC-8E0D-C4E4-57A2A8330F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ECA6C4-6DA5-61F2-658B-50C40E8162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FD7E85-7B59-E049-F46A-7A102302D7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F00393-C8FF-1E43-4BED-1F11329362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B3AF682-EBD2-E30A-7CFB-3D5E52777DDC}"/>
              </a:ext>
            </a:extLst>
          </p:cNvPr>
          <p:cNvSpPr>
            <a:spLocks noGrp="1"/>
          </p:cNvSpPr>
          <p:nvPr>
            <p:ph type="dt" sz="half" idx="10"/>
          </p:nvPr>
        </p:nvSpPr>
        <p:spPr/>
        <p:txBody>
          <a:bodyPr/>
          <a:lstStyle/>
          <a:p>
            <a:fld id="{3172D20C-D901-48ED-827C-D4C1DF3E719A}" type="datetime1">
              <a:rPr lang="en-GB" smtClean="0"/>
              <a:t>20/11/2025</a:t>
            </a:fld>
            <a:endParaRPr lang="en-GB"/>
          </a:p>
        </p:txBody>
      </p:sp>
      <p:sp>
        <p:nvSpPr>
          <p:cNvPr id="8" name="Footer Placeholder 7">
            <a:extLst>
              <a:ext uri="{FF2B5EF4-FFF2-40B4-BE49-F238E27FC236}">
                <a16:creationId xmlns:a16="http://schemas.microsoft.com/office/drawing/2014/main" id="{E4427384-CB4E-0E0D-CA32-B21438255F6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CDB306-368A-2CDE-EF50-470A7CB5A090}"/>
              </a:ext>
            </a:extLst>
          </p:cNvPr>
          <p:cNvSpPr>
            <a:spLocks noGrp="1"/>
          </p:cNvSpPr>
          <p:nvPr>
            <p:ph type="sldNum" sz="quarter" idx="12"/>
          </p:nvPr>
        </p:nvSpPr>
        <p:spPr/>
        <p:txBody>
          <a:bodyPr/>
          <a:lstStyle/>
          <a:p>
            <a:fld id="{CF2B712C-E831-4F93-9645-BD32FE950639}" type="slidenum">
              <a:rPr lang="en-GB" smtClean="0"/>
              <a:t>‹#›</a:t>
            </a:fld>
            <a:endParaRPr lang="en-GB"/>
          </a:p>
        </p:txBody>
      </p:sp>
    </p:spTree>
    <p:extLst>
      <p:ext uri="{BB962C8B-B14F-4D97-AF65-F5344CB8AC3E}">
        <p14:creationId xmlns:p14="http://schemas.microsoft.com/office/powerpoint/2010/main" val="253981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E66C9-F9E7-30AF-75FB-1C23E9053F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471DE75-41AD-3689-DA1C-C5D8BB804CC7}"/>
              </a:ext>
            </a:extLst>
          </p:cNvPr>
          <p:cNvSpPr>
            <a:spLocks noGrp="1"/>
          </p:cNvSpPr>
          <p:nvPr>
            <p:ph type="dt" sz="half" idx="10"/>
          </p:nvPr>
        </p:nvSpPr>
        <p:spPr/>
        <p:txBody>
          <a:bodyPr/>
          <a:lstStyle/>
          <a:p>
            <a:fld id="{08F059C5-5018-4A7F-BB36-CAAB33E7DA5A}" type="datetime1">
              <a:rPr lang="en-GB" smtClean="0"/>
              <a:t>20/11/2025</a:t>
            </a:fld>
            <a:endParaRPr lang="en-GB"/>
          </a:p>
        </p:txBody>
      </p:sp>
      <p:sp>
        <p:nvSpPr>
          <p:cNvPr id="4" name="Footer Placeholder 3">
            <a:extLst>
              <a:ext uri="{FF2B5EF4-FFF2-40B4-BE49-F238E27FC236}">
                <a16:creationId xmlns:a16="http://schemas.microsoft.com/office/drawing/2014/main" id="{A8624072-6493-C0AF-F97E-02097BEE8AE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A37C753-033F-1833-A510-5FD65150BB4F}"/>
              </a:ext>
            </a:extLst>
          </p:cNvPr>
          <p:cNvSpPr>
            <a:spLocks noGrp="1"/>
          </p:cNvSpPr>
          <p:nvPr>
            <p:ph type="sldNum" sz="quarter" idx="12"/>
          </p:nvPr>
        </p:nvSpPr>
        <p:spPr/>
        <p:txBody>
          <a:bodyPr/>
          <a:lstStyle/>
          <a:p>
            <a:fld id="{CF2B712C-E831-4F93-9645-BD32FE950639}" type="slidenum">
              <a:rPr lang="en-GB" smtClean="0"/>
              <a:t>‹#›</a:t>
            </a:fld>
            <a:endParaRPr lang="en-GB"/>
          </a:p>
        </p:txBody>
      </p:sp>
    </p:spTree>
    <p:extLst>
      <p:ext uri="{BB962C8B-B14F-4D97-AF65-F5344CB8AC3E}">
        <p14:creationId xmlns:p14="http://schemas.microsoft.com/office/powerpoint/2010/main" val="1160822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DB7CE7-C82B-BE5F-A9C4-D765499D4667}"/>
              </a:ext>
            </a:extLst>
          </p:cNvPr>
          <p:cNvSpPr>
            <a:spLocks noGrp="1"/>
          </p:cNvSpPr>
          <p:nvPr>
            <p:ph type="dt" sz="half" idx="10"/>
          </p:nvPr>
        </p:nvSpPr>
        <p:spPr/>
        <p:txBody>
          <a:bodyPr/>
          <a:lstStyle/>
          <a:p>
            <a:fld id="{FA772914-3265-4FA0-A4BA-BDB53E60CF80}" type="datetime1">
              <a:rPr lang="en-GB" smtClean="0"/>
              <a:t>20/11/2025</a:t>
            </a:fld>
            <a:endParaRPr lang="en-GB"/>
          </a:p>
        </p:txBody>
      </p:sp>
      <p:sp>
        <p:nvSpPr>
          <p:cNvPr id="3" name="Footer Placeholder 2">
            <a:extLst>
              <a:ext uri="{FF2B5EF4-FFF2-40B4-BE49-F238E27FC236}">
                <a16:creationId xmlns:a16="http://schemas.microsoft.com/office/drawing/2014/main" id="{533437EC-E2BD-433B-6608-015103C0C1A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C3FAF1-E1F2-112B-4B5F-69FA6DA11823}"/>
              </a:ext>
            </a:extLst>
          </p:cNvPr>
          <p:cNvSpPr>
            <a:spLocks noGrp="1"/>
          </p:cNvSpPr>
          <p:nvPr>
            <p:ph type="sldNum" sz="quarter" idx="12"/>
          </p:nvPr>
        </p:nvSpPr>
        <p:spPr/>
        <p:txBody>
          <a:bodyPr/>
          <a:lstStyle/>
          <a:p>
            <a:fld id="{CF2B712C-E831-4F93-9645-BD32FE950639}" type="slidenum">
              <a:rPr lang="en-GB" smtClean="0"/>
              <a:t>‹#›</a:t>
            </a:fld>
            <a:endParaRPr lang="en-GB"/>
          </a:p>
        </p:txBody>
      </p:sp>
    </p:spTree>
    <p:extLst>
      <p:ext uri="{BB962C8B-B14F-4D97-AF65-F5344CB8AC3E}">
        <p14:creationId xmlns:p14="http://schemas.microsoft.com/office/powerpoint/2010/main" val="68536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D2DE2-E153-0C71-2E11-1F7F80017E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B7ACD8-B216-1E72-2B95-F45B35FF0C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12C0A-457F-E087-B5AA-862836F41D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41AA7-0985-309A-0FBD-45A801148C58}"/>
              </a:ext>
            </a:extLst>
          </p:cNvPr>
          <p:cNvSpPr>
            <a:spLocks noGrp="1"/>
          </p:cNvSpPr>
          <p:nvPr>
            <p:ph type="dt" sz="half" idx="10"/>
          </p:nvPr>
        </p:nvSpPr>
        <p:spPr/>
        <p:txBody>
          <a:bodyPr/>
          <a:lstStyle/>
          <a:p>
            <a:fld id="{5F279B35-5497-4569-B7B5-1A92BA9FDF2B}" type="datetime1">
              <a:rPr lang="en-GB" smtClean="0"/>
              <a:t>20/11/2025</a:t>
            </a:fld>
            <a:endParaRPr lang="en-GB"/>
          </a:p>
        </p:txBody>
      </p:sp>
      <p:sp>
        <p:nvSpPr>
          <p:cNvPr id="6" name="Footer Placeholder 5">
            <a:extLst>
              <a:ext uri="{FF2B5EF4-FFF2-40B4-BE49-F238E27FC236}">
                <a16:creationId xmlns:a16="http://schemas.microsoft.com/office/drawing/2014/main" id="{C9C30DDE-B076-918A-C4F4-97B25770D8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DDCD3B-1214-0B58-E16C-52D36B16D81A}"/>
              </a:ext>
            </a:extLst>
          </p:cNvPr>
          <p:cNvSpPr>
            <a:spLocks noGrp="1"/>
          </p:cNvSpPr>
          <p:nvPr>
            <p:ph type="sldNum" sz="quarter" idx="12"/>
          </p:nvPr>
        </p:nvSpPr>
        <p:spPr/>
        <p:txBody>
          <a:bodyPr/>
          <a:lstStyle/>
          <a:p>
            <a:fld id="{CF2B712C-E831-4F93-9645-BD32FE950639}" type="slidenum">
              <a:rPr lang="en-GB" smtClean="0"/>
              <a:t>‹#›</a:t>
            </a:fld>
            <a:endParaRPr lang="en-GB"/>
          </a:p>
        </p:txBody>
      </p:sp>
    </p:spTree>
    <p:extLst>
      <p:ext uri="{BB962C8B-B14F-4D97-AF65-F5344CB8AC3E}">
        <p14:creationId xmlns:p14="http://schemas.microsoft.com/office/powerpoint/2010/main" val="3158376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48ACF-5717-2DA2-81F8-ABADAA7997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F7D044-E54C-42EB-BD89-E6AB401514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79FB698-22A8-04E3-19B8-EFFA61C322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2A987C-6A42-4AF4-456B-72F396E4C32C}"/>
              </a:ext>
            </a:extLst>
          </p:cNvPr>
          <p:cNvSpPr>
            <a:spLocks noGrp="1"/>
          </p:cNvSpPr>
          <p:nvPr>
            <p:ph type="dt" sz="half" idx="10"/>
          </p:nvPr>
        </p:nvSpPr>
        <p:spPr/>
        <p:txBody>
          <a:bodyPr/>
          <a:lstStyle/>
          <a:p>
            <a:fld id="{E0E74BCE-2273-40F0-8E90-4AA7B7612FCE}" type="datetime1">
              <a:rPr lang="en-GB" smtClean="0"/>
              <a:t>20/11/2025</a:t>
            </a:fld>
            <a:endParaRPr lang="en-GB"/>
          </a:p>
        </p:txBody>
      </p:sp>
      <p:sp>
        <p:nvSpPr>
          <p:cNvPr id="6" name="Footer Placeholder 5">
            <a:extLst>
              <a:ext uri="{FF2B5EF4-FFF2-40B4-BE49-F238E27FC236}">
                <a16:creationId xmlns:a16="http://schemas.microsoft.com/office/drawing/2014/main" id="{5C012FBA-8D85-21A9-1BD1-DECFB680AE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BFB02E-4C8A-443E-0934-59320C2E7695}"/>
              </a:ext>
            </a:extLst>
          </p:cNvPr>
          <p:cNvSpPr>
            <a:spLocks noGrp="1"/>
          </p:cNvSpPr>
          <p:nvPr>
            <p:ph type="sldNum" sz="quarter" idx="12"/>
          </p:nvPr>
        </p:nvSpPr>
        <p:spPr/>
        <p:txBody>
          <a:bodyPr/>
          <a:lstStyle/>
          <a:p>
            <a:fld id="{CF2B712C-E831-4F93-9645-BD32FE950639}" type="slidenum">
              <a:rPr lang="en-GB" smtClean="0"/>
              <a:t>‹#›</a:t>
            </a:fld>
            <a:endParaRPr lang="en-GB"/>
          </a:p>
        </p:txBody>
      </p:sp>
    </p:spTree>
    <p:extLst>
      <p:ext uri="{BB962C8B-B14F-4D97-AF65-F5344CB8AC3E}">
        <p14:creationId xmlns:p14="http://schemas.microsoft.com/office/powerpoint/2010/main" val="4251890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0AAD69-D466-E5FC-1525-E0EE45C0D5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485F6C-66B4-DC0E-B6E8-2BC60B9B52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A9B8EDD-4A78-5111-3263-0433C105C1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AEC6DEB-F02F-4217-B802-BE210E027890}" type="datetime1">
              <a:rPr lang="en-GB" smtClean="0"/>
              <a:t>20/11/2025</a:t>
            </a:fld>
            <a:endParaRPr lang="en-GB"/>
          </a:p>
        </p:txBody>
      </p:sp>
      <p:sp>
        <p:nvSpPr>
          <p:cNvPr id="5" name="Footer Placeholder 4">
            <a:extLst>
              <a:ext uri="{FF2B5EF4-FFF2-40B4-BE49-F238E27FC236}">
                <a16:creationId xmlns:a16="http://schemas.microsoft.com/office/drawing/2014/main" id="{0A67D1F5-35DA-02F0-F3BD-834EC83B3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AD4B602-A696-AF24-7807-74E9B22F97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300" b="1">
                <a:solidFill>
                  <a:srgbClr val="E67FA1"/>
                </a:solidFill>
                <a:latin typeface="Quicksand" panose="00000500000000000000" pitchFamily="2" charset="0"/>
              </a:defRPr>
            </a:lvl1pPr>
          </a:lstStyle>
          <a:p>
            <a:fld id="{CF2B712C-E831-4F93-9645-BD32FE950639}" type="slidenum">
              <a:rPr lang="en-GB" smtClean="0"/>
              <a:pPr/>
              <a:t>‹#›</a:t>
            </a:fld>
            <a:endParaRPr lang="en-GB" dirty="0"/>
          </a:p>
        </p:txBody>
      </p:sp>
    </p:spTree>
    <p:extLst>
      <p:ext uri="{BB962C8B-B14F-4D97-AF65-F5344CB8AC3E}">
        <p14:creationId xmlns:p14="http://schemas.microsoft.com/office/powerpoint/2010/main" val="3827057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6.gif"/></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vimeo.com/1016038244/629b7fb501"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ideo" Target="https://player.vimeo.com/video/1016038244?h=629b7fb501&amp;amp;app_id=122963" TargetMode="Externa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vimeo.com/1012756010/a66285e716" TargetMode="External"/><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video" Target="https://player.vimeo.com/video/1012756010?h=a66285e716&amp;amp;app_id=122963"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vimeo.com/1025384589/f0a21f92dd"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video" Target="https://player.vimeo.com/video/1025384589?h=f0a21f92dd&amp;amp;app_id=122963"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8.svg"/><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notinourcommunity.org/"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tdUUD7jcMVs?feature=oembed" TargetMode="External"/><Relationship Id="rId5" Type="http://schemas.openxmlformats.org/officeDocument/2006/relationships/hyperlink" Target="https://www.youtube.com/watch?v=tdUUD7jcMVs&amp;embeds_referring_euri=https%3A%2F%2Fhubblecontent.osi.office.net%2F&amp;source_ve_path=MjM4NTE" TargetMode="Externa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317D75-AB2F-7849-FE5C-DC33EE767CF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44295" y="1050872"/>
            <a:ext cx="3938225" cy="3938225"/>
          </a:xfrm>
          <a:prstGeom prst="rect">
            <a:avLst/>
          </a:prstGeom>
        </p:spPr>
      </p:pic>
      <p:sp>
        <p:nvSpPr>
          <p:cNvPr id="5" name="Rectangle 4">
            <a:extLst>
              <a:ext uri="{FF2B5EF4-FFF2-40B4-BE49-F238E27FC236}">
                <a16:creationId xmlns:a16="http://schemas.microsoft.com/office/drawing/2014/main" id="{035B09B3-A80A-E715-7978-F587E5B2402C}"/>
              </a:ext>
            </a:extLst>
          </p:cNvPr>
          <p:cNvSpPr/>
          <p:nvPr/>
        </p:nvSpPr>
        <p:spPr>
          <a:xfrm>
            <a:off x="439748" y="-24856"/>
            <a:ext cx="6343189" cy="6882856"/>
          </a:xfrm>
          <a:prstGeom prst="rect">
            <a:avLst/>
          </a:prstGeom>
          <a:solidFill>
            <a:srgbClr val="EB3F5D">
              <a:alpha val="1883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Bef>
                <a:spcPct val="0"/>
              </a:spcBef>
              <a:spcAft>
                <a:spcPts val="600"/>
              </a:spcAft>
            </a:pPr>
            <a:endParaRPr lang="en" sz="5200" b="1">
              <a:solidFill>
                <a:schemeClr val="tx1"/>
              </a:solidFill>
              <a:latin typeface="Bahnschrift Condensed" panose="020B0502040204020203" pitchFamily="34" charset="0"/>
            </a:endParaRPr>
          </a:p>
        </p:txBody>
      </p:sp>
      <p:sp>
        <p:nvSpPr>
          <p:cNvPr id="6" name="TextBox 5">
            <a:extLst>
              <a:ext uri="{FF2B5EF4-FFF2-40B4-BE49-F238E27FC236}">
                <a16:creationId xmlns:a16="http://schemas.microsoft.com/office/drawing/2014/main" id="{B3D8E862-E7E9-CC56-EF5D-5672CCEF42CA}"/>
              </a:ext>
            </a:extLst>
          </p:cNvPr>
          <p:cNvSpPr txBox="1"/>
          <p:nvPr/>
        </p:nvSpPr>
        <p:spPr>
          <a:xfrm>
            <a:off x="1165248" y="1674673"/>
            <a:ext cx="4743939" cy="1938992"/>
          </a:xfrm>
          <a:prstGeom prst="rect">
            <a:avLst/>
          </a:prstGeom>
          <a:noFill/>
        </p:spPr>
        <p:txBody>
          <a:bodyPr wrap="square" rtlCol="0">
            <a:spAutoFit/>
          </a:bodyPr>
          <a:lstStyle/>
          <a:p>
            <a:r>
              <a:rPr lang="en-GB" sz="6000" b="1" dirty="0">
                <a:latin typeface="Bahnschrift Condensed" panose="020B0502040204020203" pitchFamily="34" charset="0"/>
              </a:rPr>
              <a:t>Introduction to Hate Awareness</a:t>
            </a:r>
          </a:p>
        </p:txBody>
      </p:sp>
      <p:sp>
        <p:nvSpPr>
          <p:cNvPr id="7" name="Rounded Rectangle 7">
            <a:extLst>
              <a:ext uri="{FF2B5EF4-FFF2-40B4-BE49-F238E27FC236}">
                <a16:creationId xmlns:a16="http://schemas.microsoft.com/office/drawing/2014/main" id="{7703F396-6823-D072-FAF9-23623A921CBD}"/>
              </a:ext>
            </a:extLst>
          </p:cNvPr>
          <p:cNvSpPr/>
          <p:nvPr/>
        </p:nvSpPr>
        <p:spPr>
          <a:xfrm>
            <a:off x="996287" y="4663898"/>
            <a:ext cx="5099713" cy="11471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80000"/>
              </a:lnSpc>
            </a:pPr>
            <a:endParaRPr lang="en-US" sz="1800">
              <a:latin typeface="Quicksand" pitchFamily="2" charset="77"/>
              <a:cs typeface="Poppins" pitchFamily="2" charset="77"/>
            </a:endParaRPr>
          </a:p>
        </p:txBody>
      </p:sp>
      <p:pic>
        <p:nvPicPr>
          <p:cNvPr id="2" name="Picture 1" descr="A logo for a police and crime commission&#10;&#10;Description automatically generated">
            <a:extLst>
              <a:ext uri="{FF2B5EF4-FFF2-40B4-BE49-F238E27FC236}">
                <a16:creationId xmlns:a16="http://schemas.microsoft.com/office/drawing/2014/main" id="{9AE5D5BE-6E9A-EEB2-FA16-239F6566C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152" y="5548961"/>
            <a:ext cx="1209291" cy="855563"/>
          </a:xfrm>
          <a:prstGeom prst="rect">
            <a:avLst/>
          </a:prstGeom>
        </p:spPr>
      </p:pic>
      <p:pic>
        <p:nvPicPr>
          <p:cNvPr id="3" name="Picture 2" descr="A white badge with a blue and white circle with a crown and a red and white circle with a blue and white circle with a red crown on it&#10;&#10;Description automatically generated">
            <a:extLst>
              <a:ext uri="{FF2B5EF4-FFF2-40B4-BE49-F238E27FC236}">
                <a16:creationId xmlns:a16="http://schemas.microsoft.com/office/drawing/2014/main" id="{F0F9E4CC-48CE-7CE3-28C4-EDCC335962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4267" y="5669429"/>
            <a:ext cx="469406" cy="614629"/>
          </a:xfrm>
          <a:prstGeom prst="rect">
            <a:avLst/>
          </a:prstGeom>
        </p:spPr>
      </p:pic>
      <p:pic>
        <p:nvPicPr>
          <p:cNvPr id="9" name="Picture 8" descr="Black arrows and text on a white background&#10;&#10;Description automatically generated">
            <a:extLst>
              <a:ext uri="{FF2B5EF4-FFF2-40B4-BE49-F238E27FC236}">
                <a16:creationId xmlns:a16="http://schemas.microsoft.com/office/drawing/2014/main" id="{DFE8A416-2558-C5A4-0A89-064DD63EB7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4497" y="5669429"/>
            <a:ext cx="1228023" cy="568884"/>
          </a:xfrm>
          <a:prstGeom prst="rect">
            <a:avLst/>
          </a:prstGeom>
        </p:spPr>
      </p:pic>
      <p:sp>
        <p:nvSpPr>
          <p:cNvPr id="8" name="Subtitle 2">
            <a:extLst>
              <a:ext uri="{FF2B5EF4-FFF2-40B4-BE49-F238E27FC236}">
                <a16:creationId xmlns:a16="http://schemas.microsoft.com/office/drawing/2014/main" id="{56DBFAE4-D9C2-1B99-141E-EE5D9AA4B393}"/>
              </a:ext>
            </a:extLst>
          </p:cNvPr>
          <p:cNvSpPr>
            <a:spLocks noGrp="1"/>
          </p:cNvSpPr>
          <p:nvPr>
            <p:ph type="subTitle" idx="1"/>
          </p:nvPr>
        </p:nvSpPr>
        <p:spPr>
          <a:xfrm>
            <a:off x="1165248" y="4869258"/>
            <a:ext cx="5099713" cy="1655762"/>
          </a:xfrm>
        </p:spPr>
        <p:txBody>
          <a:bodyPr/>
          <a:lstStyle/>
          <a:p>
            <a:pPr algn="l">
              <a:lnSpc>
                <a:spcPct val="80000"/>
              </a:lnSpc>
            </a:pPr>
            <a:r>
              <a:rPr lang="en-US" sz="1600" b="1" dirty="0">
                <a:solidFill>
                  <a:srgbClr val="E67FA1"/>
                </a:solidFill>
                <a:latin typeface="Quicksand" pitchFamily="2" charset="77"/>
                <a:ea typeface="Hiragino Maru Gothic Pro W4" panose="020F0400000000000000" pitchFamily="34" charset="-128"/>
                <a:cs typeface="Poppins" pitchFamily="2" charset="77"/>
              </a:rPr>
              <a:t>Recommended for: </a:t>
            </a:r>
            <a:r>
              <a:rPr lang="en-US" sz="1600" b="1" dirty="0">
                <a:latin typeface="Quicksand" pitchFamily="2" charset="77"/>
                <a:cs typeface="Poppins" pitchFamily="2" charset="77"/>
              </a:rPr>
              <a:t>Key stage 3, 4 and above.</a:t>
            </a:r>
          </a:p>
          <a:p>
            <a:pPr algn="l">
              <a:lnSpc>
                <a:spcPct val="80000"/>
              </a:lnSpc>
            </a:pPr>
            <a:r>
              <a:rPr lang="en" sz="1600" dirty="0">
                <a:solidFill>
                  <a:schemeClr val="dk1"/>
                </a:solidFill>
                <a:latin typeface="Quicksand" pitchFamily="2" charset="77"/>
              </a:rPr>
              <a:t>Content discusses hate against race, disability, sexuality &amp; other forms of discrimination.</a:t>
            </a:r>
            <a:endParaRPr lang="en-GB" sz="1600" dirty="0">
              <a:latin typeface="Quicksand" pitchFamily="2" charset="77"/>
              <a:cs typeface="Poppins" pitchFamily="2" charset="77"/>
            </a:endParaRPr>
          </a:p>
          <a:p>
            <a:pPr algn="l">
              <a:lnSpc>
                <a:spcPct val="80000"/>
              </a:lnSpc>
            </a:pPr>
            <a:endParaRPr lang="en-US" sz="1800" dirty="0">
              <a:latin typeface="Quicksand" pitchFamily="2" charset="77"/>
              <a:cs typeface="Poppins" pitchFamily="2" charset="77"/>
            </a:endParaRPr>
          </a:p>
        </p:txBody>
      </p:sp>
      <p:sp>
        <p:nvSpPr>
          <p:cNvPr id="10" name="Slide Number Placeholder 9">
            <a:extLst>
              <a:ext uri="{FF2B5EF4-FFF2-40B4-BE49-F238E27FC236}">
                <a16:creationId xmlns:a16="http://schemas.microsoft.com/office/drawing/2014/main" id="{79ADB131-DC6D-7EAF-69C5-8FF8E774D178}"/>
              </a:ext>
            </a:extLst>
          </p:cNvPr>
          <p:cNvSpPr>
            <a:spLocks noGrp="1"/>
          </p:cNvSpPr>
          <p:nvPr>
            <p:ph type="sldNum" sz="quarter" idx="12"/>
          </p:nvPr>
        </p:nvSpPr>
        <p:spPr/>
        <p:txBody>
          <a:bodyPr/>
          <a:lstStyle/>
          <a:p>
            <a:fld id="{CF2B712C-E831-4F93-9645-BD32FE950639}" type="slidenum">
              <a:rPr lang="en-GB" smtClean="0"/>
              <a:t>1</a:t>
            </a:fld>
            <a:endParaRPr lang="en-GB"/>
          </a:p>
        </p:txBody>
      </p:sp>
    </p:spTree>
    <p:extLst>
      <p:ext uri="{BB962C8B-B14F-4D97-AF65-F5344CB8AC3E}">
        <p14:creationId xmlns:p14="http://schemas.microsoft.com/office/powerpoint/2010/main" val="29219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ack rectangular object with pink border&#10;&#10;AI-generated content may be incorrect.">
            <a:extLst>
              <a:ext uri="{FF2B5EF4-FFF2-40B4-BE49-F238E27FC236}">
                <a16:creationId xmlns:a16="http://schemas.microsoft.com/office/drawing/2014/main" id="{5B0268BA-A615-7512-4FF9-481FD962064F}"/>
              </a:ext>
            </a:extLst>
          </p:cNvPr>
          <p:cNvPicPr>
            <a:picLocks noChangeAspect="1"/>
          </p:cNvPicPr>
          <p:nvPr/>
        </p:nvPicPr>
        <p:blipFill>
          <a:blip r:embed="rId3"/>
          <a:stretch>
            <a:fillRect/>
          </a:stretch>
        </p:blipFill>
        <p:spPr>
          <a:xfrm>
            <a:off x="735900" y="3270539"/>
            <a:ext cx="6165839" cy="3045433"/>
          </a:xfrm>
          <a:prstGeom prst="rect">
            <a:avLst/>
          </a:prstGeom>
        </p:spPr>
      </p:pic>
      <p:sp>
        <p:nvSpPr>
          <p:cNvPr id="17" name="Rectangle 16">
            <a:extLst>
              <a:ext uri="{FF2B5EF4-FFF2-40B4-BE49-F238E27FC236}">
                <a16:creationId xmlns:a16="http://schemas.microsoft.com/office/drawing/2014/main" id="{8119A13B-7B58-C8CB-95FF-614F6CC34C56}"/>
              </a:ext>
            </a:extLst>
          </p:cNvPr>
          <p:cNvSpPr/>
          <p:nvPr/>
        </p:nvSpPr>
        <p:spPr>
          <a:xfrm>
            <a:off x="-466273" y="-243839"/>
            <a:ext cx="13000244" cy="1805601"/>
          </a:xfrm>
          <a:prstGeom prst="rect">
            <a:avLst/>
          </a:prstGeom>
          <a:solidFill>
            <a:srgbClr val="E67FA1">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73CC37-B01A-D161-E1C8-6A428D1957D8}"/>
              </a:ext>
            </a:extLst>
          </p:cNvPr>
          <p:cNvSpPr txBox="1"/>
          <p:nvPr/>
        </p:nvSpPr>
        <p:spPr>
          <a:xfrm>
            <a:off x="1000556" y="2156617"/>
            <a:ext cx="4032461" cy="461665"/>
          </a:xfrm>
          <a:prstGeom prst="rect">
            <a:avLst/>
          </a:prstGeom>
          <a:noFill/>
        </p:spPr>
        <p:txBody>
          <a:bodyPr wrap="square">
            <a:spAutoFit/>
          </a:bodyPr>
          <a:lstStyle/>
          <a:p>
            <a:pPr algn="ctr"/>
            <a:r>
              <a:rPr lang="en-GB" sz="2400" b="1">
                <a:solidFill>
                  <a:schemeClr val="bg1"/>
                </a:solidFill>
                <a:latin typeface="Quicksand" panose="00000500000000000000" pitchFamily="2" charset="0"/>
              </a:rPr>
              <a:t>Verbal Abuse &amp; Bullying</a:t>
            </a:r>
            <a:endParaRPr lang="en-US" sz="2400">
              <a:solidFill>
                <a:schemeClr val="bg1"/>
              </a:solidFill>
            </a:endParaRPr>
          </a:p>
        </p:txBody>
      </p:sp>
      <p:sp>
        <p:nvSpPr>
          <p:cNvPr id="11" name="TextBox 10">
            <a:extLst>
              <a:ext uri="{FF2B5EF4-FFF2-40B4-BE49-F238E27FC236}">
                <a16:creationId xmlns:a16="http://schemas.microsoft.com/office/drawing/2014/main" id="{19F24775-3200-A957-E73C-766EEB1CCAF2}"/>
              </a:ext>
            </a:extLst>
          </p:cNvPr>
          <p:cNvSpPr txBox="1"/>
          <p:nvPr/>
        </p:nvSpPr>
        <p:spPr>
          <a:xfrm>
            <a:off x="6926899" y="2987716"/>
            <a:ext cx="4032461" cy="461665"/>
          </a:xfrm>
          <a:prstGeom prst="rect">
            <a:avLst/>
          </a:prstGeom>
          <a:noFill/>
        </p:spPr>
        <p:txBody>
          <a:bodyPr wrap="square">
            <a:spAutoFit/>
          </a:bodyPr>
          <a:lstStyle/>
          <a:p>
            <a:pPr algn="ctr"/>
            <a:r>
              <a:rPr lang="en-GB" sz="2400" b="1">
                <a:solidFill>
                  <a:schemeClr val="bg1"/>
                </a:solidFill>
                <a:latin typeface="Quicksand" panose="00000500000000000000" pitchFamily="2" charset="0"/>
              </a:rPr>
              <a:t>Online Hate</a:t>
            </a:r>
            <a:endParaRPr lang="en-US" sz="2400">
              <a:solidFill>
                <a:schemeClr val="bg1"/>
              </a:solidFill>
            </a:endParaRPr>
          </a:p>
        </p:txBody>
      </p:sp>
      <p:sp>
        <p:nvSpPr>
          <p:cNvPr id="19" name="TextBox 18">
            <a:extLst>
              <a:ext uri="{FF2B5EF4-FFF2-40B4-BE49-F238E27FC236}">
                <a16:creationId xmlns:a16="http://schemas.microsoft.com/office/drawing/2014/main" id="{9F31D993-4F8A-DDA9-A55A-83C2BD2FB959}"/>
              </a:ext>
            </a:extLst>
          </p:cNvPr>
          <p:cNvSpPr txBox="1"/>
          <p:nvPr/>
        </p:nvSpPr>
        <p:spPr>
          <a:xfrm>
            <a:off x="838200" y="3362095"/>
            <a:ext cx="5978013" cy="2400657"/>
          </a:xfrm>
          <a:prstGeom prst="rect">
            <a:avLst/>
          </a:prstGeom>
          <a:noFill/>
        </p:spPr>
        <p:txBody>
          <a:bodyPr wrap="square">
            <a:spAutoFit/>
          </a:bodyPr>
          <a:lstStyle/>
          <a:p>
            <a:r>
              <a:rPr lang="en-GB" sz="2500" dirty="0">
                <a:latin typeface="Quicksand" panose="00000500000000000000" pitchFamily="2" charset="0"/>
              </a:rPr>
              <a:t>Q1. Have you ever witnessed or heard about any of the behaviours on the last slide? </a:t>
            </a:r>
          </a:p>
          <a:p>
            <a:endParaRPr lang="en-GB" sz="2500" dirty="0">
              <a:latin typeface="Quicksand" panose="00000500000000000000" pitchFamily="2" charset="0"/>
            </a:endParaRPr>
          </a:p>
          <a:p>
            <a:r>
              <a:rPr lang="en-GB" sz="2500" dirty="0">
                <a:latin typeface="Quicksand" panose="00000500000000000000" pitchFamily="2" charset="0"/>
              </a:rPr>
              <a:t>Q2. How might this impact the person these behaviours were directed at?</a:t>
            </a:r>
            <a:endParaRPr lang="en-US" sz="2500" dirty="0">
              <a:latin typeface="Quicksand" panose="00000500000000000000" pitchFamily="2" charset="0"/>
            </a:endParaRPr>
          </a:p>
        </p:txBody>
      </p:sp>
      <p:pic>
        <p:nvPicPr>
          <p:cNvPr id="2050" name="Picture 2">
            <a:extLst>
              <a:ext uri="{FF2B5EF4-FFF2-40B4-BE49-F238E27FC236}">
                <a16:creationId xmlns:a16="http://schemas.microsoft.com/office/drawing/2014/main" id="{AA064DB3-A7C3-311E-1223-B26135C8D3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2156616"/>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2CEBA70F-1BCA-4712-D6F0-1D0F4E4B8D0B}"/>
              </a:ext>
            </a:extLst>
          </p:cNvPr>
          <p:cNvSpPr/>
          <p:nvPr/>
        </p:nvSpPr>
        <p:spPr>
          <a:xfrm>
            <a:off x="1914505" y="1955278"/>
            <a:ext cx="4901707" cy="864342"/>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endParaRPr>
          </a:p>
        </p:txBody>
      </p:sp>
      <p:sp>
        <p:nvSpPr>
          <p:cNvPr id="18" name="TextBox 17">
            <a:extLst>
              <a:ext uri="{FF2B5EF4-FFF2-40B4-BE49-F238E27FC236}">
                <a16:creationId xmlns:a16="http://schemas.microsoft.com/office/drawing/2014/main" id="{2AED6495-4A74-29A7-1EDB-0A8FC6C74A26}"/>
              </a:ext>
            </a:extLst>
          </p:cNvPr>
          <p:cNvSpPr txBox="1"/>
          <p:nvPr/>
        </p:nvSpPr>
        <p:spPr>
          <a:xfrm>
            <a:off x="1914505" y="2156616"/>
            <a:ext cx="3135068" cy="523220"/>
          </a:xfrm>
          <a:prstGeom prst="rect">
            <a:avLst/>
          </a:prstGeom>
          <a:noFill/>
        </p:spPr>
        <p:txBody>
          <a:bodyPr wrap="square">
            <a:spAutoFit/>
          </a:bodyPr>
          <a:lstStyle/>
          <a:p>
            <a:pPr algn="ctr"/>
            <a:r>
              <a:rPr lang="en-GB" sz="2800" b="1" dirty="0">
                <a:solidFill>
                  <a:schemeClr val="bg1"/>
                </a:solidFill>
                <a:latin typeface="Quicksand" panose="00000500000000000000" pitchFamily="2" charset="0"/>
              </a:rPr>
              <a:t>In pairs, discuss:</a:t>
            </a:r>
            <a:endParaRPr lang="en-GB" sz="2800" dirty="0">
              <a:solidFill>
                <a:schemeClr val="bg1"/>
              </a:solidFill>
              <a:latin typeface="Quicksand" panose="00000500000000000000" pitchFamily="2" charset="0"/>
            </a:endParaRPr>
          </a:p>
        </p:txBody>
      </p:sp>
      <p:pic>
        <p:nvPicPr>
          <p:cNvPr id="3" name="Picture 2" descr="Clock Vector Icons free download in SVG, PNG Format">
            <a:extLst>
              <a:ext uri="{FF2B5EF4-FFF2-40B4-BE49-F238E27FC236}">
                <a16:creationId xmlns:a16="http://schemas.microsoft.com/office/drawing/2014/main" id="{0672E421-79EB-3C7E-2854-6F0C992E32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558" y="1867895"/>
            <a:ext cx="1039105" cy="103910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18CA7578-6E7F-0DCF-B959-149722787B11}"/>
              </a:ext>
            </a:extLst>
          </p:cNvPr>
          <p:cNvSpPr txBox="1">
            <a:spLocks/>
          </p:cNvSpPr>
          <p:nvPr/>
        </p:nvSpPr>
        <p:spPr>
          <a:xfrm>
            <a:off x="838200" y="1900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solidFill>
                  <a:srgbClr val="E67FA1"/>
                </a:solidFill>
                <a:latin typeface="Bahnschrift SemiCondensed" panose="020B0502040204020203" pitchFamily="34" charset="0"/>
              </a:rPr>
              <a:t>Hate against: </a:t>
            </a:r>
            <a:br>
              <a:rPr lang="en-GB" sz="3600">
                <a:solidFill>
                  <a:schemeClr val="accent1"/>
                </a:solidFill>
                <a:latin typeface="Bahnschrift SemiCondensed" panose="020B0502040204020203" pitchFamily="34" charset="0"/>
              </a:rPr>
            </a:br>
            <a:r>
              <a:rPr lang="en-GB" sz="3600" b="1">
                <a:latin typeface="Bahnschrift SemiCondensed" panose="020B0502040204020203" pitchFamily="34" charset="0"/>
              </a:rPr>
              <a:t>Sexual Orientation and Transgender Identity</a:t>
            </a:r>
            <a:endParaRPr lang="en-GB" sz="3600" dirty="0">
              <a:latin typeface="Bahnschrift SemiCondensed" panose="020B0502040204020203" pitchFamily="34" charset="0"/>
            </a:endParaRPr>
          </a:p>
        </p:txBody>
      </p:sp>
      <p:sp>
        <p:nvSpPr>
          <p:cNvPr id="2" name="Slide Number Placeholder 1">
            <a:extLst>
              <a:ext uri="{FF2B5EF4-FFF2-40B4-BE49-F238E27FC236}">
                <a16:creationId xmlns:a16="http://schemas.microsoft.com/office/drawing/2014/main" id="{BF8005B5-94DE-9271-1BCE-5F3BC3D9324D}"/>
              </a:ext>
            </a:extLst>
          </p:cNvPr>
          <p:cNvSpPr>
            <a:spLocks noGrp="1"/>
          </p:cNvSpPr>
          <p:nvPr>
            <p:ph type="sldNum" sz="quarter" idx="12"/>
          </p:nvPr>
        </p:nvSpPr>
        <p:spPr/>
        <p:txBody>
          <a:bodyPr/>
          <a:lstStyle/>
          <a:p>
            <a:fld id="{CF2B712C-E831-4F93-9645-BD32FE950639}" type="slidenum">
              <a:rPr lang="en-GB" smtClean="0"/>
              <a:t>10</a:t>
            </a:fld>
            <a:endParaRPr lang="en-GB"/>
          </a:p>
        </p:txBody>
      </p:sp>
    </p:spTree>
    <p:extLst>
      <p:ext uri="{BB962C8B-B14F-4D97-AF65-F5344CB8AC3E}">
        <p14:creationId xmlns:p14="http://schemas.microsoft.com/office/powerpoint/2010/main" val="215368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B63AB4-23B9-9973-777B-238E8414CC18}"/>
              </a:ext>
            </a:extLst>
          </p:cNvPr>
          <p:cNvSpPr/>
          <p:nvPr/>
        </p:nvSpPr>
        <p:spPr>
          <a:xfrm>
            <a:off x="0" y="1"/>
            <a:ext cx="12192000" cy="1945532"/>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latin typeface="Bahnschrift SemiCondensed" panose="020B0502040204020203" pitchFamily="34" charset="0"/>
            </a:endParaRPr>
          </a:p>
        </p:txBody>
      </p:sp>
      <p:sp>
        <p:nvSpPr>
          <p:cNvPr id="3" name="Content Placeholder 2">
            <a:extLst>
              <a:ext uri="{FF2B5EF4-FFF2-40B4-BE49-F238E27FC236}">
                <a16:creationId xmlns:a16="http://schemas.microsoft.com/office/drawing/2014/main" id="{AA9C2965-5BA0-00BA-B0DD-F4AA5FDF1234}"/>
              </a:ext>
            </a:extLst>
          </p:cNvPr>
          <p:cNvSpPr>
            <a:spLocks noGrp="1"/>
          </p:cNvSpPr>
          <p:nvPr>
            <p:ph idx="1"/>
          </p:nvPr>
        </p:nvSpPr>
        <p:spPr>
          <a:xfrm>
            <a:off x="540773" y="2322325"/>
            <a:ext cx="6366211" cy="4158882"/>
          </a:xfrm>
        </p:spPr>
        <p:txBody>
          <a:bodyPr vert="horz" lIns="91440" tIns="45720" rIns="91440" bIns="45720" rtlCol="0" anchor="t">
            <a:normAutofit fontScale="25000" lnSpcReduction="20000"/>
          </a:bodyPr>
          <a:lstStyle/>
          <a:p>
            <a:pPr marL="0" indent="0">
              <a:lnSpc>
                <a:spcPct val="120000"/>
              </a:lnSpc>
              <a:buNone/>
            </a:pPr>
            <a:r>
              <a:rPr lang="en-GB" sz="8000" b="0" i="0" dirty="0">
                <a:solidFill>
                  <a:srgbClr val="000000"/>
                </a:solidFill>
                <a:effectLst/>
                <a:latin typeface="Quicksand" panose="00000500000000000000" pitchFamily="2" charset="0"/>
              </a:rPr>
              <a:t>Most hate incidents and crimes involve but are not limited to; verbal abuse, physical abuse</a:t>
            </a:r>
            <a:r>
              <a:rPr lang="en-GB" sz="8000" dirty="0">
                <a:solidFill>
                  <a:srgbClr val="000000"/>
                </a:solidFill>
                <a:latin typeface="Quicksand" panose="00000500000000000000" pitchFamily="2" charset="0"/>
              </a:rPr>
              <a:t> as well as </a:t>
            </a:r>
            <a:r>
              <a:rPr lang="en-GB" sz="8000" b="0" i="0" dirty="0">
                <a:solidFill>
                  <a:srgbClr val="000000"/>
                </a:solidFill>
                <a:effectLst/>
                <a:latin typeface="Quicksand" panose="00000500000000000000" pitchFamily="2" charset="0"/>
              </a:rPr>
              <a:t>threatening behaviours which</a:t>
            </a:r>
            <a:r>
              <a:rPr lang="en-GB" sz="8000" dirty="0">
                <a:solidFill>
                  <a:srgbClr val="000000"/>
                </a:solidFill>
                <a:latin typeface="Quicksand" panose="00000500000000000000" pitchFamily="2" charset="0"/>
              </a:rPr>
              <a:t> may result in</a:t>
            </a:r>
            <a:r>
              <a:rPr lang="en-GB" sz="8000" b="0" i="0" dirty="0">
                <a:solidFill>
                  <a:srgbClr val="000000"/>
                </a:solidFill>
                <a:effectLst/>
                <a:latin typeface="Quicksand" panose="00000500000000000000" pitchFamily="2" charset="0"/>
              </a:rPr>
              <a:t> offensive name-calling and assaults. </a:t>
            </a:r>
          </a:p>
          <a:p>
            <a:pPr marL="0" indent="0">
              <a:lnSpc>
                <a:spcPct val="120000"/>
              </a:lnSpc>
              <a:buNone/>
            </a:pPr>
            <a:endParaRPr lang="en-GB" sz="8000" dirty="0">
              <a:solidFill>
                <a:srgbClr val="000000"/>
              </a:solidFill>
              <a:latin typeface="Quicksand" panose="00000500000000000000" pitchFamily="2" charset="0"/>
            </a:endParaRPr>
          </a:p>
          <a:p>
            <a:pPr marL="0" indent="0">
              <a:lnSpc>
                <a:spcPct val="120000"/>
              </a:lnSpc>
              <a:buNone/>
            </a:pPr>
            <a:r>
              <a:rPr lang="en-GB" sz="8000" b="1" dirty="0">
                <a:solidFill>
                  <a:srgbClr val="E67FA1"/>
                </a:solidFill>
                <a:latin typeface="Quicksand" panose="00000500000000000000" pitchFamily="2" charset="0"/>
              </a:rPr>
              <a:t>Did you know that:</a:t>
            </a:r>
          </a:p>
          <a:p>
            <a:pPr marL="0" indent="0">
              <a:lnSpc>
                <a:spcPct val="120000"/>
              </a:lnSpc>
              <a:buNone/>
            </a:pPr>
            <a:r>
              <a:rPr lang="en-GB" sz="8000" b="0" i="0" dirty="0">
                <a:solidFill>
                  <a:srgbClr val="000000"/>
                </a:solidFill>
                <a:effectLst/>
                <a:latin typeface="Quicksand" panose="00000500000000000000" pitchFamily="2" charset="0"/>
              </a:rPr>
              <a:t>“</a:t>
            </a:r>
            <a:r>
              <a:rPr lang="en-GB" sz="8000" dirty="0">
                <a:solidFill>
                  <a:srgbClr val="000000"/>
                </a:solidFill>
                <a:latin typeface="Quicksand" panose="00000500000000000000" pitchFamily="2" charset="0"/>
              </a:rPr>
              <a:t>M</a:t>
            </a:r>
            <a:r>
              <a:rPr lang="en-GB" sz="8000" b="0" i="0" dirty="0">
                <a:solidFill>
                  <a:srgbClr val="000000"/>
                </a:solidFill>
                <a:effectLst/>
                <a:latin typeface="Quicksand" panose="00000500000000000000" pitchFamily="2" charset="0"/>
              </a:rPr>
              <a:t>ate Crime” is a behaviour which means taking advantage and abusing someone with learning disabilities, learning difficulty, and/or mental health conditions.</a:t>
            </a:r>
          </a:p>
          <a:p>
            <a:pPr marL="0" indent="0">
              <a:lnSpc>
                <a:spcPct val="110000"/>
              </a:lnSpc>
              <a:buNone/>
            </a:pPr>
            <a:endParaRPr lang="en-GB" sz="4600" b="0" i="0" dirty="0">
              <a:solidFill>
                <a:srgbClr val="000000"/>
              </a:solidFill>
              <a:effectLst/>
              <a:latin typeface="Bahnschrift SemiCondensed" panose="020B0502040204020203" pitchFamily="34" charset="0"/>
            </a:endParaRPr>
          </a:p>
        </p:txBody>
      </p:sp>
      <p:pic>
        <p:nvPicPr>
          <p:cNvPr id="1026" name="Picture 2">
            <a:extLst>
              <a:ext uri="{FF2B5EF4-FFF2-40B4-BE49-F238E27FC236}">
                <a16:creationId xmlns:a16="http://schemas.microsoft.com/office/drawing/2014/main" id="{FDE58FF6-91FC-9804-FBAD-4B870FAFD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738" y="924479"/>
            <a:ext cx="5246914" cy="52469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3DC4CF7-7FA3-764E-9361-0242C8E43BE4}"/>
              </a:ext>
            </a:extLst>
          </p:cNvPr>
          <p:cNvSpPr txBox="1"/>
          <p:nvPr/>
        </p:nvSpPr>
        <p:spPr>
          <a:xfrm>
            <a:off x="9581940" y="6123326"/>
            <a:ext cx="2359688" cy="360483"/>
          </a:xfrm>
          <a:prstGeom prst="rect">
            <a:avLst/>
          </a:prstGeom>
          <a:noFill/>
        </p:spPr>
        <p:txBody>
          <a:bodyPr wrap="square">
            <a:spAutoFit/>
          </a:bodyPr>
          <a:lstStyle/>
          <a:p>
            <a:pPr marL="0" indent="0">
              <a:lnSpc>
                <a:spcPct val="110000"/>
              </a:lnSpc>
              <a:buNone/>
            </a:pPr>
            <a:r>
              <a:rPr lang="en-GB" sz="1700" dirty="0">
                <a:latin typeface="Quicksand" panose="00000500000000000000" pitchFamily="2" charset="0"/>
              </a:rPr>
              <a:t>Source: Stop Hate UK</a:t>
            </a:r>
          </a:p>
        </p:txBody>
      </p:sp>
      <p:sp>
        <p:nvSpPr>
          <p:cNvPr id="12" name="Title 1">
            <a:extLst>
              <a:ext uri="{FF2B5EF4-FFF2-40B4-BE49-F238E27FC236}">
                <a16:creationId xmlns:a16="http://schemas.microsoft.com/office/drawing/2014/main" id="{7364FD21-2823-7804-4869-C29F80FBF67D}"/>
              </a:ext>
            </a:extLst>
          </p:cNvPr>
          <p:cNvSpPr txBox="1">
            <a:spLocks/>
          </p:cNvSpPr>
          <p:nvPr/>
        </p:nvSpPr>
        <p:spPr>
          <a:xfrm>
            <a:off x="540772" y="3767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dirty="0">
                <a:solidFill>
                  <a:schemeClr val="bg1"/>
                </a:solidFill>
                <a:latin typeface="Bahnschrift SemiCondensed" panose="020B0502040204020203" pitchFamily="34" charset="0"/>
              </a:rPr>
              <a:t>Hate against: </a:t>
            </a:r>
            <a:br>
              <a:rPr lang="en-GB" dirty="0">
                <a:solidFill>
                  <a:schemeClr val="accent1"/>
                </a:solidFill>
                <a:latin typeface="Bahnschrift SemiCondensed" panose="020B0502040204020203" pitchFamily="34" charset="0"/>
              </a:rPr>
            </a:br>
            <a:r>
              <a:rPr lang="en-GB" b="1" dirty="0">
                <a:solidFill>
                  <a:schemeClr val="bg1"/>
                </a:solidFill>
                <a:latin typeface="Bahnschrift SemiCondensed" panose="020B0502040204020203" pitchFamily="34" charset="0"/>
              </a:rPr>
              <a:t>Disability</a:t>
            </a:r>
            <a:endParaRPr lang="en-GB" dirty="0">
              <a:solidFill>
                <a:schemeClr val="bg1"/>
              </a:solidFill>
              <a:latin typeface="Bahnschrift SemiCondensed" panose="020B0502040204020203" pitchFamily="34" charset="0"/>
            </a:endParaRPr>
          </a:p>
        </p:txBody>
      </p:sp>
      <p:sp>
        <p:nvSpPr>
          <p:cNvPr id="6" name="Slide Number Placeholder 1">
            <a:extLst>
              <a:ext uri="{FF2B5EF4-FFF2-40B4-BE49-F238E27FC236}">
                <a16:creationId xmlns:a16="http://schemas.microsoft.com/office/drawing/2014/main" id="{B0B86A10-7F9C-9E16-1A2B-9412C3EC2859}"/>
              </a:ext>
            </a:extLst>
          </p:cNvPr>
          <p:cNvSpPr>
            <a:spLocks noGrp="1"/>
          </p:cNvSpPr>
          <p:nvPr>
            <p:ph type="sldNum" sz="quarter" idx="12"/>
          </p:nvPr>
        </p:nvSpPr>
        <p:spPr>
          <a:xfrm>
            <a:off x="-2040079" y="6356350"/>
            <a:ext cx="2743200" cy="365125"/>
          </a:xfrm>
        </p:spPr>
        <p:txBody>
          <a:bodyPr/>
          <a:lstStyle/>
          <a:p>
            <a:fld id="{CF2B712C-E831-4F93-9645-BD32FE950639}" type="slidenum">
              <a:rPr lang="en-GB" smtClean="0"/>
              <a:t>11</a:t>
            </a:fld>
            <a:endParaRPr lang="en-GB" dirty="0"/>
          </a:p>
        </p:txBody>
      </p:sp>
    </p:spTree>
    <p:extLst>
      <p:ext uri="{BB962C8B-B14F-4D97-AF65-F5344CB8AC3E}">
        <p14:creationId xmlns:p14="http://schemas.microsoft.com/office/powerpoint/2010/main" val="405658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32E65-D5D7-3F05-F0F3-D398F63B4CAC}"/>
            </a:ext>
          </a:extLst>
        </p:cNvPr>
        <p:cNvGrpSpPr/>
        <p:nvPr/>
      </p:nvGrpSpPr>
      <p:grpSpPr>
        <a:xfrm>
          <a:off x="0" y="0"/>
          <a:ext cx="0" cy="0"/>
          <a:chOff x="0" y="0"/>
          <a:chExt cx="0" cy="0"/>
        </a:xfrm>
      </p:grpSpPr>
      <p:pic>
        <p:nvPicPr>
          <p:cNvPr id="6" name="Picture 5" descr="A black rectangular object with pink border&#10;&#10;AI-generated content may be incorrect.">
            <a:extLst>
              <a:ext uri="{FF2B5EF4-FFF2-40B4-BE49-F238E27FC236}">
                <a16:creationId xmlns:a16="http://schemas.microsoft.com/office/drawing/2014/main" id="{8186B012-B30F-1047-4FFA-020F8896088B}"/>
              </a:ext>
            </a:extLst>
          </p:cNvPr>
          <p:cNvPicPr>
            <a:picLocks noChangeAspect="1"/>
          </p:cNvPicPr>
          <p:nvPr/>
        </p:nvPicPr>
        <p:blipFill>
          <a:blip r:embed="rId3"/>
          <a:stretch>
            <a:fillRect/>
          </a:stretch>
        </p:blipFill>
        <p:spPr>
          <a:xfrm>
            <a:off x="5715245" y="2278525"/>
            <a:ext cx="6174466" cy="4266535"/>
          </a:xfrm>
          <a:prstGeom prst="rect">
            <a:avLst/>
          </a:prstGeom>
        </p:spPr>
      </p:pic>
      <p:sp>
        <p:nvSpPr>
          <p:cNvPr id="4" name="Rectangle 3">
            <a:extLst>
              <a:ext uri="{FF2B5EF4-FFF2-40B4-BE49-F238E27FC236}">
                <a16:creationId xmlns:a16="http://schemas.microsoft.com/office/drawing/2014/main" id="{39BC8CF7-3F43-1C41-CA3B-7943A0F14522}"/>
              </a:ext>
            </a:extLst>
          </p:cNvPr>
          <p:cNvSpPr/>
          <p:nvPr/>
        </p:nvSpPr>
        <p:spPr>
          <a:xfrm>
            <a:off x="0" y="1"/>
            <a:ext cx="12192000" cy="1945532"/>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latin typeface="Bahnschrift SemiCondensed" panose="020B0502040204020203" pitchFamily="34" charset="0"/>
            </a:endParaRPr>
          </a:p>
        </p:txBody>
      </p:sp>
      <p:sp>
        <p:nvSpPr>
          <p:cNvPr id="3" name="Content Placeholder 2">
            <a:extLst>
              <a:ext uri="{FF2B5EF4-FFF2-40B4-BE49-F238E27FC236}">
                <a16:creationId xmlns:a16="http://schemas.microsoft.com/office/drawing/2014/main" id="{F914FA15-C48D-E2AA-0C9C-E7EF6B410D36}"/>
              </a:ext>
            </a:extLst>
          </p:cNvPr>
          <p:cNvSpPr>
            <a:spLocks noGrp="1"/>
          </p:cNvSpPr>
          <p:nvPr>
            <p:ph idx="1"/>
          </p:nvPr>
        </p:nvSpPr>
        <p:spPr>
          <a:xfrm>
            <a:off x="5875359" y="2489044"/>
            <a:ext cx="5854238" cy="4635450"/>
          </a:xfrm>
        </p:spPr>
        <p:txBody>
          <a:bodyPr>
            <a:normAutofit/>
          </a:bodyPr>
          <a:lstStyle/>
          <a:p>
            <a:pPr marL="0" indent="0">
              <a:lnSpc>
                <a:spcPct val="110000"/>
              </a:lnSpc>
              <a:buNone/>
            </a:pPr>
            <a:r>
              <a:rPr lang="en-GB" sz="2600" dirty="0">
                <a:solidFill>
                  <a:srgbClr val="000000"/>
                </a:solidFill>
                <a:latin typeface="Quicksand" panose="00000500000000000000" pitchFamily="2" charset="0"/>
              </a:rPr>
              <a:t>Q1. </a:t>
            </a:r>
            <a:r>
              <a:rPr lang="en-GB" sz="2600" dirty="0">
                <a:latin typeface="Quicksand" panose="00000500000000000000" pitchFamily="2" charset="0"/>
              </a:rPr>
              <a:t>How do you think a person being targeted in this manner would feel</a:t>
            </a:r>
            <a:r>
              <a:rPr lang="en-GB" sz="2600" dirty="0">
                <a:solidFill>
                  <a:srgbClr val="000000"/>
                </a:solidFill>
                <a:latin typeface="Quicksand" panose="00000500000000000000" pitchFamily="2" charset="0"/>
              </a:rPr>
              <a:t>?</a:t>
            </a:r>
          </a:p>
          <a:p>
            <a:pPr marL="0" indent="0">
              <a:lnSpc>
                <a:spcPct val="110000"/>
              </a:lnSpc>
              <a:buNone/>
            </a:pPr>
            <a:br>
              <a:rPr lang="en-GB" sz="2600" dirty="0">
                <a:solidFill>
                  <a:srgbClr val="000000"/>
                </a:solidFill>
                <a:latin typeface="Quicksand" panose="00000500000000000000" pitchFamily="2" charset="0"/>
              </a:rPr>
            </a:br>
            <a:r>
              <a:rPr lang="en-GB" sz="2600" dirty="0">
                <a:solidFill>
                  <a:srgbClr val="000000"/>
                </a:solidFill>
                <a:latin typeface="Quicksand" panose="00000500000000000000" pitchFamily="2" charset="0"/>
              </a:rPr>
              <a:t>Q2. </a:t>
            </a:r>
            <a:r>
              <a:rPr lang="en-GB" sz="2600" dirty="0">
                <a:latin typeface="Quicksand" panose="00000500000000000000" pitchFamily="2" charset="0"/>
              </a:rPr>
              <a:t>How would you feel if this happened to someone you care about like a family member or a close friend?</a:t>
            </a:r>
          </a:p>
        </p:txBody>
      </p:sp>
      <p:sp>
        <p:nvSpPr>
          <p:cNvPr id="9" name="TextBox 8">
            <a:extLst>
              <a:ext uri="{FF2B5EF4-FFF2-40B4-BE49-F238E27FC236}">
                <a16:creationId xmlns:a16="http://schemas.microsoft.com/office/drawing/2014/main" id="{9AE2C68D-F4ED-8A00-8F45-D10F1106C940}"/>
              </a:ext>
            </a:extLst>
          </p:cNvPr>
          <p:cNvSpPr txBox="1"/>
          <p:nvPr/>
        </p:nvSpPr>
        <p:spPr>
          <a:xfrm>
            <a:off x="1099004" y="6099435"/>
            <a:ext cx="2359688" cy="360483"/>
          </a:xfrm>
          <a:prstGeom prst="rect">
            <a:avLst/>
          </a:prstGeom>
          <a:noFill/>
        </p:spPr>
        <p:txBody>
          <a:bodyPr wrap="square">
            <a:spAutoFit/>
          </a:bodyPr>
          <a:lstStyle/>
          <a:p>
            <a:pPr marL="0" indent="0">
              <a:lnSpc>
                <a:spcPct val="110000"/>
              </a:lnSpc>
              <a:buNone/>
            </a:pPr>
            <a:r>
              <a:rPr lang="en-GB" sz="1700" dirty="0">
                <a:latin typeface="Quicksand" panose="00000500000000000000" pitchFamily="2" charset="0"/>
              </a:rPr>
              <a:t>Source: Stop Hate UK</a:t>
            </a:r>
          </a:p>
        </p:txBody>
      </p:sp>
      <p:sp>
        <p:nvSpPr>
          <p:cNvPr id="12" name="Title 1">
            <a:extLst>
              <a:ext uri="{FF2B5EF4-FFF2-40B4-BE49-F238E27FC236}">
                <a16:creationId xmlns:a16="http://schemas.microsoft.com/office/drawing/2014/main" id="{8AE7B89E-F832-C689-62D4-EA6B81FCA47D}"/>
              </a:ext>
            </a:extLst>
          </p:cNvPr>
          <p:cNvSpPr txBox="1">
            <a:spLocks/>
          </p:cNvSpPr>
          <p:nvPr/>
        </p:nvSpPr>
        <p:spPr>
          <a:xfrm>
            <a:off x="5582789" y="3767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dirty="0">
                <a:solidFill>
                  <a:schemeClr val="bg1"/>
                </a:solidFill>
                <a:latin typeface="Bahnschrift SemiCondensed" panose="020B0502040204020203" pitchFamily="34" charset="0"/>
              </a:rPr>
              <a:t>Hate against: </a:t>
            </a:r>
            <a:br>
              <a:rPr lang="en-GB" dirty="0">
                <a:solidFill>
                  <a:schemeClr val="bg1"/>
                </a:solidFill>
                <a:latin typeface="Bahnschrift SemiCondensed" panose="020B0502040204020203" pitchFamily="34" charset="0"/>
              </a:rPr>
            </a:br>
            <a:r>
              <a:rPr lang="en-GB" b="1" dirty="0">
                <a:solidFill>
                  <a:schemeClr val="bg1"/>
                </a:solidFill>
                <a:latin typeface="Bahnschrift SemiCondensed" panose="020B0502040204020203" pitchFamily="34" charset="0"/>
              </a:rPr>
              <a:t>Disability</a:t>
            </a:r>
            <a:endParaRPr lang="en-GB" dirty="0">
              <a:solidFill>
                <a:schemeClr val="bg1"/>
              </a:solidFill>
              <a:latin typeface="Bahnschrift SemiCondensed" panose="020B0502040204020203" pitchFamily="34" charset="0"/>
            </a:endParaRPr>
          </a:p>
        </p:txBody>
      </p:sp>
      <p:pic>
        <p:nvPicPr>
          <p:cNvPr id="2" name="Picture 2">
            <a:extLst>
              <a:ext uri="{FF2B5EF4-FFF2-40B4-BE49-F238E27FC236}">
                <a16:creationId xmlns:a16="http://schemas.microsoft.com/office/drawing/2014/main" id="{CF99FD3A-2128-617F-310D-DAA2B8C1AB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39" y="264721"/>
            <a:ext cx="5989198" cy="5989198"/>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1">
            <a:extLst>
              <a:ext uri="{FF2B5EF4-FFF2-40B4-BE49-F238E27FC236}">
                <a16:creationId xmlns:a16="http://schemas.microsoft.com/office/drawing/2014/main" id="{82008710-B84F-C395-948C-EBD844F220ED}"/>
              </a:ext>
            </a:extLst>
          </p:cNvPr>
          <p:cNvSpPr>
            <a:spLocks noGrp="1"/>
          </p:cNvSpPr>
          <p:nvPr>
            <p:ph type="sldNum" sz="quarter" idx="12"/>
          </p:nvPr>
        </p:nvSpPr>
        <p:spPr>
          <a:xfrm>
            <a:off x="-2040079" y="6356350"/>
            <a:ext cx="2743200" cy="365125"/>
          </a:xfrm>
        </p:spPr>
        <p:txBody>
          <a:bodyPr/>
          <a:lstStyle/>
          <a:p>
            <a:fld id="{CF2B712C-E831-4F93-9645-BD32FE950639}" type="slidenum">
              <a:rPr lang="en-GB" smtClean="0"/>
              <a:t>12</a:t>
            </a:fld>
            <a:endParaRPr lang="en-GB" dirty="0"/>
          </a:p>
        </p:txBody>
      </p:sp>
    </p:spTree>
    <p:extLst>
      <p:ext uri="{BB962C8B-B14F-4D97-AF65-F5344CB8AC3E}">
        <p14:creationId xmlns:p14="http://schemas.microsoft.com/office/powerpoint/2010/main" val="2456950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6F4C3-F666-495C-8CD6-D87D18D0E64B}"/>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A449022A-F092-2EF2-1556-7E5E9F17C310}"/>
              </a:ext>
            </a:extLst>
          </p:cNvPr>
          <p:cNvSpPr/>
          <p:nvPr/>
        </p:nvSpPr>
        <p:spPr>
          <a:xfrm>
            <a:off x="-404122" y="-95628"/>
            <a:ext cx="13000244" cy="1805601"/>
          </a:xfrm>
          <a:prstGeom prst="rect">
            <a:avLst/>
          </a:prstGeom>
          <a:solidFill>
            <a:srgbClr val="E67FA1">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335A4E-CC39-A308-1AD6-33B5BE2BDC7D}"/>
              </a:ext>
            </a:extLst>
          </p:cNvPr>
          <p:cNvSpPr>
            <a:spLocks noGrp="1"/>
          </p:cNvSpPr>
          <p:nvPr>
            <p:ph type="title"/>
          </p:nvPr>
        </p:nvSpPr>
        <p:spPr>
          <a:xfrm>
            <a:off x="462641" y="255346"/>
            <a:ext cx="10515600" cy="1325563"/>
          </a:xfrm>
        </p:spPr>
        <p:txBody>
          <a:bodyPr>
            <a:normAutofit/>
          </a:bodyPr>
          <a:lstStyle/>
          <a:p>
            <a:r>
              <a:rPr lang="en-GB" sz="2800" dirty="0">
                <a:solidFill>
                  <a:srgbClr val="E67FA1"/>
                </a:solidFill>
                <a:latin typeface="Bahnschrift SemiCondensed" panose="020B0502040204020203" pitchFamily="34" charset="0"/>
              </a:rPr>
              <a:t>Hate against: </a:t>
            </a:r>
            <a:br>
              <a:rPr lang="en-GB" sz="4000" dirty="0">
                <a:solidFill>
                  <a:schemeClr val="accent1"/>
                </a:solidFill>
                <a:latin typeface="Bahnschrift SemiCondensed" panose="020B0502040204020203" pitchFamily="34" charset="0"/>
              </a:rPr>
            </a:br>
            <a:r>
              <a:rPr lang="en-GB" sz="4000" b="1" i="0" dirty="0">
                <a:effectLst/>
                <a:latin typeface="Bahnschrift SemiCondensed" panose="020B0502040204020203" pitchFamily="34" charset="0"/>
              </a:rPr>
              <a:t>Religion and Faith</a:t>
            </a:r>
            <a:endParaRPr lang="en-GB" sz="4000" dirty="0">
              <a:latin typeface="Bahnschrift SemiCondensed" panose="020B0502040204020203" pitchFamily="34" charset="0"/>
            </a:endParaRPr>
          </a:p>
        </p:txBody>
      </p:sp>
      <p:sp>
        <p:nvSpPr>
          <p:cNvPr id="6" name="TextBox 5">
            <a:extLst>
              <a:ext uri="{FF2B5EF4-FFF2-40B4-BE49-F238E27FC236}">
                <a16:creationId xmlns:a16="http://schemas.microsoft.com/office/drawing/2014/main" id="{9A14B320-413D-78FA-1441-781F0A830D80}"/>
              </a:ext>
            </a:extLst>
          </p:cNvPr>
          <p:cNvSpPr txBox="1"/>
          <p:nvPr/>
        </p:nvSpPr>
        <p:spPr>
          <a:xfrm>
            <a:off x="1000556" y="2156617"/>
            <a:ext cx="4032461" cy="461665"/>
          </a:xfrm>
          <a:prstGeom prst="rect">
            <a:avLst/>
          </a:prstGeom>
          <a:noFill/>
        </p:spPr>
        <p:txBody>
          <a:bodyPr wrap="square">
            <a:spAutoFit/>
          </a:bodyPr>
          <a:lstStyle/>
          <a:p>
            <a:pPr algn="ctr"/>
            <a:r>
              <a:rPr lang="en-GB" sz="2400" b="1">
                <a:solidFill>
                  <a:schemeClr val="bg1"/>
                </a:solidFill>
                <a:latin typeface="Quicksand" panose="00000500000000000000" pitchFamily="2" charset="0"/>
              </a:rPr>
              <a:t>Verbal Abuse &amp; Bullying</a:t>
            </a:r>
            <a:endParaRPr lang="en-US" sz="2400">
              <a:solidFill>
                <a:schemeClr val="bg1"/>
              </a:solidFill>
            </a:endParaRPr>
          </a:p>
        </p:txBody>
      </p:sp>
      <p:sp>
        <p:nvSpPr>
          <p:cNvPr id="11" name="TextBox 10">
            <a:extLst>
              <a:ext uri="{FF2B5EF4-FFF2-40B4-BE49-F238E27FC236}">
                <a16:creationId xmlns:a16="http://schemas.microsoft.com/office/drawing/2014/main" id="{4E29EAD2-B469-D253-2F8C-CB76A888E298}"/>
              </a:ext>
            </a:extLst>
          </p:cNvPr>
          <p:cNvSpPr txBox="1"/>
          <p:nvPr/>
        </p:nvSpPr>
        <p:spPr>
          <a:xfrm>
            <a:off x="6926899" y="2987716"/>
            <a:ext cx="4032461" cy="461665"/>
          </a:xfrm>
          <a:prstGeom prst="rect">
            <a:avLst/>
          </a:prstGeom>
          <a:noFill/>
        </p:spPr>
        <p:txBody>
          <a:bodyPr wrap="square">
            <a:spAutoFit/>
          </a:bodyPr>
          <a:lstStyle/>
          <a:p>
            <a:pPr algn="ctr"/>
            <a:r>
              <a:rPr lang="en-GB" sz="2400" b="1">
                <a:solidFill>
                  <a:schemeClr val="bg1"/>
                </a:solidFill>
                <a:latin typeface="Quicksand" panose="00000500000000000000" pitchFamily="2" charset="0"/>
              </a:rPr>
              <a:t>Online Hate</a:t>
            </a:r>
            <a:endParaRPr lang="en-US" sz="2400">
              <a:solidFill>
                <a:schemeClr val="bg1"/>
              </a:solidFill>
            </a:endParaRPr>
          </a:p>
        </p:txBody>
      </p:sp>
      <p:sp>
        <p:nvSpPr>
          <p:cNvPr id="18" name="TextBox 17">
            <a:extLst>
              <a:ext uri="{FF2B5EF4-FFF2-40B4-BE49-F238E27FC236}">
                <a16:creationId xmlns:a16="http://schemas.microsoft.com/office/drawing/2014/main" id="{4640704C-C872-B961-B6C4-6C5E8064F83C}"/>
              </a:ext>
            </a:extLst>
          </p:cNvPr>
          <p:cNvSpPr txBox="1"/>
          <p:nvPr/>
        </p:nvSpPr>
        <p:spPr>
          <a:xfrm>
            <a:off x="1822644" y="2156616"/>
            <a:ext cx="2732087" cy="461665"/>
          </a:xfrm>
          <a:prstGeom prst="rect">
            <a:avLst/>
          </a:prstGeom>
          <a:noFill/>
        </p:spPr>
        <p:txBody>
          <a:bodyPr wrap="square">
            <a:spAutoFit/>
          </a:bodyPr>
          <a:lstStyle/>
          <a:p>
            <a:pPr algn="ctr"/>
            <a:r>
              <a:rPr lang="en-GB" sz="2400" b="1">
                <a:solidFill>
                  <a:schemeClr val="bg1"/>
                </a:solidFill>
                <a:latin typeface="Quicksand" panose="00000500000000000000" pitchFamily="2" charset="0"/>
              </a:rPr>
              <a:t>In pairs, discuss:</a:t>
            </a:r>
            <a:endParaRPr lang="en-GB" sz="2400">
              <a:solidFill>
                <a:schemeClr val="bg1"/>
              </a:solidFill>
              <a:latin typeface="Quicksand" panose="00000500000000000000" pitchFamily="2" charset="0"/>
            </a:endParaRPr>
          </a:p>
        </p:txBody>
      </p:sp>
      <p:pic>
        <p:nvPicPr>
          <p:cNvPr id="3074" name="Picture 2">
            <a:extLst>
              <a:ext uri="{FF2B5EF4-FFF2-40B4-BE49-F238E27FC236}">
                <a16:creationId xmlns:a16="http://schemas.microsoft.com/office/drawing/2014/main" id="{A5D6DF8A-68BB-2C24-2C2A-C655475C9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779" y="2616728"/>
            <a:ext cx="2667001" cy="26670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7963D850-16D5-B608-98CD-F108B9D586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7715" y="-68069"/>
            <a:ext cx="3678442" cy="367844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7EE464D8-88CF-2443-1CE7-1A4C7CD218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0985" y="2774988"/>
            <a:ext cx="3678442" cy="36784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23CCA5-B55B-1896-E2E1-6B94C24D6997}"/>
              </a:ext>
            </a:extLst>
          </p:cNvPr>
          <p:cNvSpPr txBox="1"/>
          <p:nvPr/>
        </p:nvSpPr>
        <p:spPr>
          <a:xfrm>
            <a:off x="462641" y="1984513"/>
            <a:ext cx="5907461" cy="4154984"/>
          </a:xfrm>
          <a:prstGeom prst="rect">
            <a:avLst/>
          </a:prstGeom>
          <a:noFill/>
        </p:spPr>
        <p:txBody>
          <a:bodyPr wrap="square" lIns="91440" tIns="45720" rIns="91440" bIns="45720" anchor="t">
            <a:spAutoFit/>
          </a:bodyPr>
          <a:lstStyle/>
          <a:p>
            <a:r>
              <a:rPr lang="en-GB" sz="2400" b="0" i="0" dirty="0">
                <a:solidFill>
                  <a:srgbClr val="000000"/>
                </a:solidFill>
                <a:effectLst/>
                <a:latin typeface="Quicksand" panose="00000500000000000000" pitchFamily="2" charset="0"/>
              </a:rPr>
              <a:t>Hate incidents and crimes often include but are not limited to; verbal abuse, threatening behaviour, harassment and offensive language. </a:t>
            </a:r>
          </a:p>
          <a:p>
            <a:endParaRPr lang="en-GB" sz="2400" dirty="0">
              <a:solidFill>
                <a:srgbClr val="000000"/>
              </a:solidFill>
              <a:latin typeface="Quicksand" panose="00000500000000000000" pitchFamily="2" charset="0"/>
            </a:endParaRPr>
          </a:p>
          <a:p>
            <a:r>
              <a:rPr lang="en-GB" sz="2400" b="1" dirty="0">
                <a:solidFill>
                  <a:srgbClr val="E67FA1"/>
                </a:solidFill>
                <a:latin typeface="Quicksand" panose="00000500000000000000" pitchFamily="2" charset="0"/>
              </a:rPr>
              <a:t>Did you know that:</a:t>
            </a:r>
          </a:p>
          <a:p>
            <a:endParaRPr lang="en-GB" sz="2400" b="1" dirty="0">
              <a:solidFill>
                <a:srgbClr val="000000"/>
              </a:solidFill>
              <a:latin typeface="Quicksand" panose="00000500000000000000" pitchFamily="2" charset="0"/>
            </a:endParaRPr>
          </a:p>
          <a:p>
            <a:r>
              <a:rPr lang="en-GB" sz="2400" b="0" i="0" dirty="0">
                <a:solidFill>
                  <a:srgbClr val="000000"/>
                </a:solidFill>
                <a:effectLst/>
                <a:latin typeface="Quicksand" panose="00000500000000000000" pitchFamily="2" charset="0"/>
              </a:rPr>
              <a:t>People with no religion or agnostic people can also face hate and discrimination from religious groups for not adhering to a religion.</a:t>
            </a:r>
            <a:endParaRPr lang="en-GB" sz="2400" dirty="0">
              <a:latin typeface="Quicksand" panose="00000500000000000000" pitchFamily="2" charset="0"/>
            </a:endParaRPr>
          </a:p>
        </p:txBody>
      </p:sp>
      <p:sp>
        <p:nvSpPr>
          <p:cNvPr id="5" name="TextBox 4">
            <a:extLst>
              <a:ext uri="{FF2B5EF4-FFF2-40B4-BE49-F238E27FC236}">
                <a16:creationId xmlns:a16="http://schemas.microsoft.com/office/drawing/2014/main" id="{EFAAF268-9E72-A3A4-0963-1971F4B4A5F5}"/>
              </a:ext>
            </a:extLst>
          </p:cNvPr>
          <p:cNvSpPr txBox="1"/>
          <p:nvPr/>
        </p:nvSpPr>
        <p:spPr>
          <a:xfrm>
            <a:off x="9063872" y="6051588"/>
            <a:ext cx="2359688" cy="360483"/>
          </a:xfrm>
          <a:prstGeom prst="rect">
            <a:avLst/>
          </a:prstGeom>
          <a:noFill/>
        </p:spPr>
        <p:txBody>
          <a:bodyPr wrap="square">
            <a:spAutoFit/>
          </a:bodyPr>
          <a:lstStyle/>
          <a:p>
            <a:pPr marL="0" indent="0">
              <a:lnSpc>
                <a:spcPct val="110000"/>
              </a:lnSpc>
              <a:buNone/>
            </a:pPr>
            <a:r>
              <a:rPr lang="en-GB" sz="1700" dirty="0">
                <a:latin typeface="Quicksand" panose="00000500000000000000" pitchFamily="2" charset="0"/>
              </a:rPr>
              <a:t>Source: Stop Hate UK</a:t>
            </a:r>
          </a:p>
        </p:txBody>
      </p:sp>
      <p:sp>
        <p:nvSpPr>
          <p:cNvPr id="7" name="Slide Number Placeholder 1">
            <a:extLst>
              <a:ext uri="{FF2B5EF4-FFF2-40B4-BE49-F238E27FC236}">
                <a16:creationId xmlns:a16="http://schemas.microsoft.com/office/drawing/2014/main" id="{A9C35DB4-0FCE-D247-62B0-CE47B9D28279}"/>
              </a:ext>
            </a:extLst>
          </p:cNvPr>
          <p:cNvSpPr>
            <a:spLocks noGrp="1"/>
          </p:cNvSpPr>
          <p:nvPr>
            <p:ph type="sldNum" sz="quarter" idx="12"/>
          </p:nvPr>
        </p:nvSpPr>
        <p:spPr>
          <a:xfrm>
            <a:off x="-2040079" y="6356350"/>
            <a:ext cx="2743200" cy="365125"/>
          </a:xfrm>
        </p:spPr>
        <p:txBody>
          <a:bodyPr/>
          <a:lstStyle/>
          <a:p>
            <a:fld id="{CF2B712C-E831-4F93-9645-BD32FE950639}" type="slidenum">
              <a:rPr lang="en-GB" smtClean="0"/>
              <a:t>13</a:t>
            </a:fld>
            <a:endParaRPr lang="en-GB" dirty="0"/>
          </a:p>
        </p:txBody>
      </p:sp>
    </p:spTree>
    <p:extLst>
      <p:ext uri="{BB962C8B-B14F-4D97-AF65-F5344CB8AC3E}">
        <p14:creationId xmlns:p14="http://schemas.microsoft.com/office/powerpoint/2010/main" val="106325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D0FE0-FC18-233A-2E48-D0DE211A5F8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33166E4-7636-0DE0-4BCB-E6B5E60B096F}"/>
              </a:ext>
            </a:extLst>
          </p:cNvPr>
          <p:cNvSpPr/>
          <p:nvPr/>
        </p:nvSpPr>
        <p:spPr>
          <a:xfrm>
            <a:off x="0" y="1"/>
            <a:ext cx="12192000" cy="1945532"/>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latin typeface="Bahnschrift SemiCondensed" panose="020B0502040204020203" pitchFamily="34" charset="0"/>
            </a:endParaRPr>
          </a:p>
        </p:txBody>
      </p:sp>
      <p:sp>
        <p:nvSpPr>
          <p:cNvPr id="3" name="Content Placeholder 2">
            <a:extLst>
              <a:ext uri="{FF2B5EF4-FFF2-40B4-BE49-F238E27FC236}">
                <a16:creationId xmlns:a16="http://schemas.microsoft.com/office/drawing/2014/main" id="{873307E2-2D45-9DAE-BFF4-D502E0607AF9}"/>
              </a:ext>
            </a:extLst>
          </p:cNvPr>
          <p:cNvSpPr>
            <a:spLocks noGrp="1"/>
          </p:cNvSpPr>
          <p:nvPr>
            <p:ph idx="1"/>
          </p:nvPr>
        </p:nvSpPr>
        <p:spPr>
          <a:xfrm>
            <a:off x="572946" y="2514689"/>
            <a:ext cx="5058927" cy="4343309"/>
          </a:xfrm>
        </p:spPr>
        <p:txBody>
          <a:bodyPr>
            <a:normAutofit/>
          </a:bodyPr>
          <a:lstStyle/>
          <a:p>
            <a:pPr marL="0" indent="0" algn="l">
              <a:lnSpc>
                <a:spcPct val="100000"/>
              </a:lnSpc>
              <a:spcBef>
                <a:spcPts val="750"/>
              </a:spcBef>
              <a:spcAft>
                <a:spcPts val="600"/>
              </a:spcAft>
              <a:buNone/>
            </a:pPr>
            <a:r>
              <a:rPr lang="en-GB" sz="2400" b="0" dirty="0">
                <a:effectLst/>
                <a:latin typeface="Quicksand" panose="00000500000000000000" pitchFamily="2" charset="0"/>
              </a:rPr>
              <a:t>Racism is the most commonly reported type of hate crime in the UK.</a:t>
            </a:r>
          </a:p>
          <a:p>
            <a:pPr marL="0" indent="0" algn="l">
              <a:lnSpc>
                <a:spcPct val="100000"/>
              </a:lnSpc>
              <a:spcBef>
                <a:spcPts val="750"/>
              </a:spcBef>
              <a:spcAft>
                <a:spcPts val="600"/>
              </a:spcAft>
              <a:buNone/>
            </a:pPr>
            <a:r>
              <a:rPr lang="en-GB" sz="2400" dirty="0">
                <a:latin typeface="Quicksand" panose="00000500000000000000" pitchFamily="2" charset="0"/>
              </a:rPr>
              <a:t>Forms of hate crime include but are not limited to; r</a:t>
            </a:r>
            <a:r>
              <a:rPr lang="en-GB" sz="2400" b="0" dirty="0">
                <a:effectLst/>
                <a:latin typeface="Quicksand" panose="00000500000000000000" pitchFamily="2" charset="0"/>
              </a:rPr>
              <a:t>acial abuse both verbally and online, physical assaults and having property defaced with threatening/offensive graffiti.</a:t>
            </a:r>
          </a:p>
          <a:p>
            <a:pPr marL="0" indent="0" algn="l">
              <a:spcBef>
                <a:spcPts val="750"/>
              </a:spcBef>
              <a:spcAft>
                <a:spcPts val="600"/>
              </a:spcAft>
              <a:buNone/>
            </a:pPr>
            <a:endParaRPr lang="en-GB" sz="3600" b="0" i="0" dirty="0">
              <a:solidFill>
                <a:srgbClr val="001D35"/>
              </a:solidFill>
              <a:effectLst/>
              <a:latin typeface="Google Sans"/>
            </a:endParaRPr>
          </a:p>
        </p:txBody>
      </p:sp>
      <p:sp>
        <p:nvSpPr>
          <p:cNvPr id="9" name="TextBox 8">
            <a:extLst>
              <a:ext uri="{FF2B5EF4-FFF2-40B4-BE49-F238E27FC236}">
                <a16:creationId xmlns:a16="http://schemas.microsoft.com/office/drawing/2014/main" id="{21D7A3EF-EE67-C6BA-B76D-AFE2B4537723}"/>
              </a:ext>
            </a:extLst>
          </p:cNvPr>
          <p:cNvSpPr txBox="1"/>
          <p:nvPr/>
        </p:nvSpPr>
        <p:spPr>
          <a:xfrm>
            <a:off x="8018584" y="6123326"/>
            <a:ext cx="2359688" cy="360483"/>
          </a:xfrm>
          <a:prstGeom prst="rect">
            <a:avLst/>
          </a:prstGeom>
          <a:noFill/>
        </p:spPr>
        <p:txBody>
          <a:bodyPr wrap="square">
            <a:spAutoFit/>
          </a:bodyPr>
          <a:lstStyle/>
          <a:p>
            <a:pPr marL="0" indent="0">
              <a:lnSpc>
                <a:spcPct val="110000"/>
              </a:lnSpc>
              <a:buNone/>
            </a:pPr>
            <a:r>
              <a:rPr lang="en-GB" sz="1700" dirty="0">
                <a:latin typeface="Quicksand" panose="00000500000000000000" pitchFamily="2" charset="0"/>
              </a:rPr>
              <a:t>Source: Stop Hate UK</a:t>
            </a:r>
          </a:p>
        </p:txBody>
      </p:sp>
      <p:sp>
        <p:nvSpPr>
          <p:cNvPr id="12" name="Title 1">
            <a:extLst>
              <a:ext uri="{FF2B5EF4-FFF2-40B4-BE49-F238E27FC236}">
                <a16:creationId xmlns:a16="http://schemas.microsoft.com/office/drawing/2014/main" id="{807D8999-DACE-0F83-D5F9-C837DAD829AA}"/>
              </a:ext>
            </a:extLst>
          </p:cNvPr>
          <p:cNvSpPr txBox="1">
            <a:spLocks/>
          </p:cNvSpPr>
          <p:nvPr/>
        </p:nvSpPr>
        <p:spPr>
          <a:xfrm>
            <a:off x="572946" y="4161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dirty="0">
                <a:solidFill>
                  <a:schemeClr val="bg1"/>
                </a:solidFill>
                <a:latin typeface="Bahnschrift SemiCondensed" panose="020B0502040204020203" pitchFamily="34" charset="0"/>
              </a:rPr>
              <a:t>Hate against: </a:t>
            </a:r>
            <a:br>
              <a:rPr lang="en-GB" dirty="0">
                <a:solidFill>
                  <a:schemeClr val="bg1"/>
                </a:solidFill>
                <a:latin typeface="Bahnschrift SemiCondensed" panose="020B0502040204020203" pitchFamily="34" charset="0"/>
              </a:rPr>
            </a:br>
            <a:r>
              <a:rPr lang="en-GB" b="1" dirty="0">
                <a:solidFill>
                  <a:schemeClr val="bg1"/>
                </a:solidFill>
                <a:latin typeface="Bahnschrift SemiCondensed" panose="020B0502040204020203" pitchFamily="34" charset="0"/>
              </a:rPr>
              <a:t>Race</a:t>
            </a:r>
            <a:endParaRPr lang="en-GB" dirty="0">
              <a:solidFill>
                <a:schemeClr val="bg1"/>
              </a:solidFill>
              <a:latin typeface="Bahnschrift SemiCondensed" panose="020B0502040204020203" pitchFamily="34" charset="0"/>
            </a:endParaRPr>
          </a:p>
        </p:txBody>
      </p:sp>
      <p:pic>
        <p:nvPicPr>
          <p:cNvPr id="2052" name="Picture 4">
            <a:extLst>
              <a:ext uri="{FF2B5EF4-FFF2-40B4-BE49-F238E27FC236}">
                <a16:creationId xmlns:a16="http://schemas.microsoft.com/office/drawing/2014/main" id="{A91F26B8-557E-2D15-7D17-D08C5FAF5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745" y="608420"/>
            <a:ext cx="5233895" cy="523389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D1EC319-B160-00EB-5D92-74D5F2968EFD}"/>
              </a:ext>
            </a:extLst>
          </p:cNvPr>
          <p:cNvSpPr>
            <a:spLocks noGrp="1"/>
          </p:cNvSpPr>
          <p:nvPr>
            <p:ph type="sldNum" sz="quarter" idx="12"/>
          </p:nvPr>
        </p:nvSpPr>
        <p:spPr/>
        <p:txBody>
          <a:bodyPr/>
          <a:lstStyle/>
          <a:p>
            <a:fld id="{CF2B712C-E831-4F93-9645-BD32FE950639}" type="slidenum">
              <a:rPr lang="en-GB" smtClean="0"/>
              <a:t>14</a:t>
            </a:fld>
            <a:endParaRPr lang="en-GB"/>
          </a:p>
        </p:txBody>
      </p:sp>
    </p:spTree>
    <p:extLst>
      <p:ext uri="{BB962C8B-B14F-4D97-AF65-F5344CB8AC3E}">
        <p14:creationId xmlns:p14="http://schemas.microsoft.com/office/powerpoint/2010/main" val="2088727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BC9BE-39DD-08EC-DEB5-E5E7EDF6F62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F9214FC-475C-A5C8-28E0-F8B44275AE0F}"/>
              </a:ext>
            </a:extLst>
          </p:cNvPr>
          <p:cNvSpPr/>
          <p:nvPr/>
        </p:nvSpPr>
        <p:spPr>
          <a:xfrm>
            <a:off x="-1" y="2677859"/>
            <a:ext cx="12311743" cy="4180140"/>
          </a:xfrm>
          <a:prstGeom prst="rect">
            <a:avLst/>
          </a:prstGeom>
          <a:solidFill>
            <a:srgbClr val="E67FA1">
              <a:alpha val="117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67FA1"/>
              </a:solidFill>
            </a:endParaRPr>
          </a:p>
        </p:txBody>
      </p:sp>
      <p:sp>
        <p:nvSpPr>
          <p:cNvPr id="3" name="Content Placeholder 2">
            <a:extLst>
              <a:ext uri="{FF2B5EF4-FFF2-40B4-BE49-F238E27FC236}">
                <a16:creationId xmlns:a16="http://schemas.microsoft.com/office/drawing/2014/main" id="{7FA18E6E-3045-AC5C-7D6D-D4B5D17F5B81}"/>
              </a:ext>
            </a:extLst>
          </p:cNvPr>
          <p:cNvSpPr>
            <a:spLocks noGrp="1"/>
          </p:cNvSpPr>
          <p:nvPr>
            <p:ph idx="1"/>
          </p:nvPr>
        </p:nvSpPr>
        <p:spPr>
          <a:xfrm>
            <a:off x="424544" y="2857476"/>
            <a:ext cx="11527970" cy="3858693"/>
          </a:xfrm>
        </p:spPr>
        <p:txBody>
          <a:bodyPr vert="horz" lIns="91440" tIns="45720" rIns="91440" bIns="45720" rtlCol="0" anchor="t">
            <a:noAutofit/>
          </a:bodyPr>
          <a:lstStyle/>
          <a:p>
            <a:pPr marL="0" indent="0" algn="ctr">
              <a:buNone/>
            </a:pPr>
            <a:endParaRPr lang="en-GB" sz="2100" dirty="0">
              <a:latin typeface="Bahnschrift SemiCondensed" panose="020B0502040204020203" pitchFamily="34" charset="0"/>
            </a:endParaRPr>
          </a:p>
          <a:p>
            <a:pPr marL="0" indent="0" algn="ctr">
              <a:buNone/>
            </a:pPr>
            <a:r>
              <a:rPr lang="en-GB" sz="2000" dirty="0">
                <a:latin typeface="Quicksand" panose="00000500000000000000" pitchFamily="2" charset="0"/>
              </a:rPr>
              <a:t>A joke about for example: your taste in music, can be fun if it does not offend or upset them. </a:t>
            </a:r>
            <a:r>
              <a:rPr lang="en-GB" sz="2100" dirty="0">
                <a:latin typeface="Bahnschrift SemiCondensed"/>
              </a:rPr>
              <a:t>😄</a:t>
            </a:r>
          </a:p>
          <a:p>
            <a:pPr marL="0" indent="0" algn="ctr">
              <a:buNone/>
            </a:pPr>
            <a:endParaRPr lang="en-GB" sz="2100" dirty="0">
              <a:latin typeface="Bahnschrift SemiCondensed" panose="020B0502040204020203" pitchFamily="34" charset="0"/>
            </a:endParaRPr>
          </a:p>
          <a:p>
            <a:pPr marL="0" indent="0" algn="ctr">
              <a:buNone/>
            </a:pPr>
            <a:endParaRPr lang="en-GB" sz="2100" dirty="0">
              <a:latin typeface="Bahnschrift SemiCondensed" panose="020B0502040204020203" pitchFamily="34" charset="0"/>
            </a:endParaRPr>
          </a:p>
          <a:p>
            <a:pPr marL="0" indent="0" algn="ctr">
              <a:buNone/>
            </a:pPr>
            <a:r>
              <a:rPr lang="en-GB" sz="2000" dirty="0">
                <a:solidFill>
                  <a:srgbClr val="001D35"/>
                </a:solidFill>
                <a:latin typeface="Quicksand" panose="00000500000000000000" pitchFamily="2" charset="0"/>
              </a:rPr>
              <a:t>When people aren’t in on the joke, it becomes repetitive, or if it's about an issue that could be sensitive it can become bullying or discrimination. 😔</a:t>
            </a:r>
          </a:p>
          <a:p>
            <a:pPr marL="0" indent="0" algn="ctr">
              <a:buNone/>
            </a:pPr>
            <a:endParaRPr lang="en-GB" sz="2000" i="0" dirty="0">
              <a:solidFill>
                <a:srgbClr val="001D35"/>
              </a:solidFill>
              <a:effectLst/>
              <a:latin typeface="Quicksand" panose="00000500000000000000" pitchFamily="2" charset="0"/>
            </a:endParaRPr>
          </a:p>
          <a:p>
            <a:pPr marL="0" indent="0" algn="ctr">
              <a:buNone/>
            </a:pPr>
            <a:r>
              <a:rPr lang="en-GB" sz="2000" i="0" dirty="0">
                <a:solidFill>
                  <a:srgbClr val="001D35"/>
                </a:solidFill>
                <a:effectLst/>
                <a:latin typeface="Quicksand" panose="00000500000000000000" pitchFamily="2" charset="0"/>
              </a:rPr>
              <a:t>To remove the risk of getting in trouble or upsetting someone, you should not joke about a protective cha</a:t>
            </a:r>
            <a:r>
              <a:rPr lang="en-GB" sz="2000" dirty="0">
                <a:solidFill>
                  <a:srgbClr val="001D35"/>
                </a:solidFill>
                <a:latin typeface="Quicksand" panose="00000500000000000000" pitchFamily="2" charset="0"/>
              </a:rPr>
              <a:t>racteristic such as race, religion, gender identity, sexual orientation or disability. </a:t>
            </a:r>
            <a:r>
              <a:rPr lang="en-GB" sz="2100" dirty="0">
                <a:solidFill>
                  <a:srgbClr val="001D35"/>
                </a:solidFill>
                <a:latin typeface="Bahnschrift SemiCondensed"/>
              </a:rPr>
              <a:t>🤐</a:t>
            </a:r>
            <a:endParaRPr lang="en-GB" sz="2100" i="0" dirty="0">
              <a:solidFill>
                <a:srgbClr val="001D35"/>
              </a:solidFill>
              <a:effectLst/>
              <a:latin typeface="Bahnschrift SemiCondensed"/>
            </a:endParaRPr>
          </a:p>
          <a:p>
            <a:pPr algn="ctr">
              <a:buFont typeface="Arial" panose="020B0604020202020204" pitchFamily="34" charset="0"/>
              <a:buChar char="•"/>
            </a:pPr>
            <a:endParaRPr lang="en-GB" sz="2100" dirty="0">
              <a:solidFill>
                <a:srgbClr val="001D35"/>
              </a:solidFill>
              <a:latin typeface="Google Sans"/>
            </a:endParaRPr>
          </a:p>
          <a:p>
            <a:pPr algn="ctr">
              <a:buFont typeface="Arial" panose="020B0604020202020204" pitchFamily="34" charset="0"/>
              <a:buChar char="•"/>
            </a:pPr>
            <a:endParaRPr lang="en-GB" sz="2100" dirty="0"/>
          </a:p>
        </p:txBody>
      </p:sp>
      <p:sp>
        <p:nvSpPr>
          <p:cNvPr id="8" name="Rounded Rectangle 5">
            <a:extLst>
              <a:ext uri="{FF2B5EF4-FFF2-40B4-BE49-F238E27FC236}">
                <a16:creationId xmlns:a16="http://schemas.microsoft.com/office/drawing/2014/main" id="{EDBB63F7-97E1-C7FA-91D6-A867955242B1}"/>
              </a:ext>
            </a:extLst>
          </p:cNvPr>
          <p:cNvSpPr/>
          <p:nvPr/>
        </p:nvSpPr>
        <p:spPr>
          <a:xfrm>
            <a:off x="3452166" y="497264"/>
            <a:ext cx="5626520" cy="1278860"/>
          </a:xfrm>
          <a:prstGeom prst="round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4EBB5B08-C86D-7570-AFED-03AF18321DC9}"/>
              </a:ext>
            </a:extLst>
          </p:cNvPr>
          <p:cNvSpPr txBox="1">
            <a:spLocks/>
          </p:cNvSpPr>
          <p:nvPr/>
        </p:nvSpPr>
        <p:spPr>
          <a:xfrm>
            <a:off x="1476321" y="638157"/>
            <a:ext cx="7602365" cy="22779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6000" dirty="0">
                <a:solidFill>
                  <a:schemeClr val="bg1"/>
                </a:solidFill>
                <a:latin typeface="Bahnschrift Condensed" panose="020B0502040204020203" pitchFamily="34" charset="0"/>
              </a:rPr>
              <a:t>            </a:t>
            </a:r>
            <a:r>
              <a:rPr lang="en-GB" sz="5400" dirty="0">
                <a:solidFill>
                  <a:schemeClr val="bg1"/>
                </a:solidFill>
                <a:latin typeface="Bahnschrift Condensed" panose="020B0502040204020203" pitchFamily="34" charset="0"/>
              </a:rPr>
              <a:t>“But - it’s just a joke!”</a:t>
            </a:r>
            <a:endParaRPr lang="en-GB" sz="6000" dirty="0">
              <a:solidFill>
                <a:schemeClr val="bg1"/>
              </a:solidFill>
              <a:latin typeface="Quicksand" panose="00000500000000000000" pitchFamily="2" charset="0"/>
            </a:endParaRPr>
          </a:p>
        </p:txBody>
      </p:sp>
      <p:sp>
        <p:nvSpPr>
          <p:cNvPr id="10" name="Right Triangle 9">
            <a:extLst>
              <a:ext uri="{FF2B5EF4-FFF2-40B4-BE49-F238E27FC236}">
                <a16:creationId xmlns:a16="http://schemas.microsoft.com/office/drawing/2014/main" id="{F23C78FC-F63D-ACC0-B705-B976419B560B}"/>
              </a:ext>
            </a:extLst>
          </p:cNvPr>
          <p:cNvSpPr/>
          <p:nvPr/>
        </p:nvSpPr>
        <p:spPr>
          <a:xfrm rot="10800000" flipH="1">
            <a:off x="3765177" y="1778146"/>
            <a:ext cx="626233" cy="626235"/>
          </a:xfrm>
          <a:prstGeom prst="rtTriangle">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FA2494F-1BD3-390E-D3F5-3CAF368C9774}"/>
              </a:ext>
            </a:extLst>
          </p:cNvPr>
          <p:cNvSpPr txBox="1"/>
          <p:nvPr/>
        </p:nvSpPr>
        <p:spPr>
          <a:xfrm>
            <a:off x="5010150" y="3660339"/>
            <a:ext cx="2171700" cy="769441"/>
          </a:xfrm>
          <a:prstGeom prst="rect">
            <a:avLst/>
          </a:prstGeom>
          <a:noFill/>
        </p:spPr>
        <p:txBody>
          <a:bodyPr wrap="square" rtlCol="0">
            <a:spAutoFit/>
          </a:bodyPr>
          <a:lstStyle/>
          <a:p>
            <a:pPr marL="0" indent="0" algn="ctr">
              <a:buNone/>
            </a:pPr>
            <a:r>
              <a:rPr lang="en-GB" sz="4400" dirty="0">
                <a:solidFill>
                  <a:srgbClr val="E67FA1"/>
                </a:solidFill>
                <a:latin typeface="Bahnschrift SemiCondensed" panose="020B0502040204020203" pitchFamily="34" charset="0"/>
              </a:rPr>
              <a:t>However</a:t>
            </a:r>
          </a:p>
        </p:txBody>
      </p:sp>
      <p:sp>
        <p:nvSpPr>
          <p:cNvPr id="4" name="Slide Number Placeholder 3">
            <a:extLst>
              <a:ext uri="{FF2B5EF4-FFF2-40B4-BE49-F238E27FC236}">
                <a16:creationId xmlns:a16="http://schemas.microsoft.com/office/drawing/2014/main" id="{6D406A69-A73C-FEFE-E594-8AF4D45E3DC2}"/>
              </a:ext>
            </a:extLst>
          </p:cNvPr>
          <p:cNvSpPr>
            <a:spLocks noGrp="1"/>
          </p:cNvSpPr>
          <p:nvPr>
            <p:ph type="sldNum" sz="quarter" idx="12"/>
          </p:nvPr>
        </p:nvSpPr>
        <p:spPr/>
        <p:txBody>
          <a:bodyPr/>
          <a:lstStyle/>
          <a:p>
            <a:fld id="{CF2B712C-E831-4F93-9645-BD32FE950639}" type="slidenum">
              <a:rPr lang="en-GB" smtClean="0"/>
              <a:t>15</a:t>
            </a:fld>
            <a:endParaRPr lang="en-GB"/>
          </a:p>
        </p:txBody>
      </p:sp>
    </p:spTree>
    <p:extLst>
      <p:ext uri="{BB962C8B-B14F-4D97-AF65-F5344CB8AC3E}">
        <p14:creationId xmlns:p14="http://schemas.microsoft.com/office/powerpoint/2010/main" val="199434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67A42E-DF19-41E5-680F-8E2EBDF86D2C}"/>
              </a:ext>
            </a:extLst>
          </p:cNvPr>
          <p:cNvSpPr/>
          <p:nvPr/>
        </p:nvSpPr>
        <p:spPr>
          <a:xfrm>
            <a:off x="0" y="0"/>
            <a:ext cx="4914900" cy="6858000"/>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endParaRPr>
          </a:p>
        </p:txBody>
      </p:sp>
      <p:sp>
        <p:nvSpPr>
          <p:cNvPr id="2" name="Title 1">
            <a:extLst>
              <a:ext uri="{FF2B5EF4-FFF2-40B4-BE49-F238E27FC236}">
                <a16:creationId xmlns:a16="http://schemas.microsoft.com/office/drawing/2014/main" id="{64B28514-89A4-2488-A816-2D054517B332}"/>
              </a:ext>
            </a:extLst>
          </p:cNvPr>
          <p:cNvSpPr>
            <a:spLocks noGrp="1"/>
          </p:cNvSpPr>
          <p:nvPr>
            <p:ph type="title"/>
          </p:nvPr>
        </p:nvSpPr>
        <p:spPr>
          <a:xfrm>
            <a:off x="590192" y="1188786"/>
            <a:ext cx="3932822" cy="2686486"/>
          </a:xfrm>
        </p:spPr>
        <p:txBody>
          <a:bodyPr>
            <a:normAutofit/>
          </a:bodyPr>
          <a:lstStyle/>
          <a:p>
            <a:r>
              <a:rPr lang="en-GB" sz="5400" dirty="0">
                <a:solidFill>
                  <a:schemeClr val="bg1"/>
                </a:solidFill>
                <a:latin typeface="Bahnschrift Condensed" panose="020B0502040204020203" pitchFamily="34" charset="0"/>
              </a:rPr>
              <a:t>Discrimination &amp; hate harms society</a:t>
            </a:r>
          </a:p>
        </p:txBody>
      </p:sp>
      <p:sp>
        <p:nvSpPr>
          <p:cNvPr id="3" name="Content Placeholder 2">
            <a:extLst>
              <a:ext uri="{FF2B5EF4-FFF2-40B4-BE49-F238E27FC236}">
                <a16:creationId xmlns:a16="http://schemas.microsoft.com/office/drawing/2014/main" id="{A7E52278-0C87-460C-0F5B-1B2AAFB5D051}"/>
              </a:ext>
            </a:extLst>
          </p:cNvPr>
          <p:cNvSpPr>
            <a:spLocks noGrp="1"/>
          </p:cNvSpPr>
          <p:nvPr>
            <p:ph idx="1"/>
          </p:nvPr>
        </p:nvSpPr>
        <p:spPr>
          <a:xfrm>
            <a:off x="5404757" y="669471"/>
            <a:ext cx="6415260" cy="5901178"/>
          </a:xfrm>
        </p:spPr>
        <p:txBody>
          <a:bodyPr>
            <a:noAutofit/>
          </a:bodyPr>
          <a:lstStyle/>
          <a:p>
            <a:pPr>
              <a:lnSpc>
                <a:spcPct val="120000"/>
              </a:lnSpc>
              <a:buFont typeface="Arial" panose="020B0604020202020204" pitchFamily="34" charset="0"/>
              <a:buChar char="•"/>
            </a:pPr>
            <a:r>
              <a:rPr lang="en-GB" sz="2400" dirty="0">
                <a:latin typeface="Quicksand" panose="00000500000000000000" pitchFamily="2" charset="0"/>
              </a:rPr>
              <a:t>It creates </a:t>
            </a:r>
            <a:r>
              <a:rPr lang="en-GB" sz="2400" b="1" dirty="0">
                <a:latin typeface="Quicksand" panose="00000500000000000000" pitchFamily="2" charset="0"/>
              </a:rPr>
              <a:t>barriers</a:t>
            </a:r>
            <a:r>
              <a:rPr lang="en-GB" sz="2400" dirty="0">
                <a:latin typeface="Quicksand" panose="00000500000000000000" pitchFamily="2" charset="0"/>
              </a:rPr>
              <a:t> that prevent people from participating equally in society.</a:t>
            </a:r>
          </a:p>
          <a:p>
            <a:pPr>
              <a:lnSpc>
                <a:spcPct val="120000"/>
              </a:lnSpc>
              <a:buFont typeface="Arial" panose="020B0604020202020204" pitchFamily="34" charset="0"/>
              <a:buChar char="•"/>
            </a:pPr>
            <a:r>
              <a:rPr lang="en-GB" sz="2400" dirty="0">
                <a:latin typeface="Quicksand" panose="00000500000000000000" pitchFamily="2" charset="0"/>
              </a:rPr>
              <a:t>It </a:t>
            </a:r>
            <a:r>
              <a:rPr lang="en-GB" sz="2400" b="1" dirty="0">
                <a:latin typeface="Quicksand" panose="00000500000000000000" pitchFamily="2" charset="0"/>
              </a:rPr>
              <a:t>violates legal protections</a:t>
            </a:r>
            <a:r>
              <a:rPr lang="en-GB" sz="2400" dirty="0">
                <a:latin typeface="Quicksand" panose="00000500000000000000" pitchFamily="2" charset="0"/>
              </a:rPr>
              <a:t>, such as the Equality Act 2010.</a:t>
            </a:r>
          </a:p>
          <a:p>
            <a:pPr>
              <a:lnSpc>
                <a:spcPct val="120000"/>
              </a:lnSpc>
              <a:buFont typeface="Arial" panose="020B0604020202020204" pitchFamily="34" charset="0"/>
              <a:buChar char="•"/>
            </a:pPr>
            <a:r>
              <a:rPr lang="en-GB" sz="2400" dirty="0">
                <a:latin typeface="Quicksand" panose="00000500000000000000" pitchFamily="2" charset="0"/>
              </a:rPr>
              <a:t>It </a:t>
            </a:r>
            <a:r>
              <a:rPr lang="en-GB" sz="2400" b="1" dirty="0">
                <a:latin typeface="Quicksand" panose="00000500000000000000" pitchFamily="2" charset="0"/>
              </a:rPr>
              <a:t>reinforces exclusion</a:t>
            </a:r>
            <a:r>
              <a:rPr lang="en-GB" sz="2400" dirty="0">
                <a:latin typeface="Quicksand" panose="00000500000000000000" pitchFamily="2" charset="0"/>
              </a:rPr>
              <a:t> and negative stereotypes about </a:t>
            </a:r>
            <a:r>
              <a:rPr lang="en-GB" sz="2400" b="0" i="0" dirty="0">
                <a:solidFill>
                  <a:srgbClr val="001D35"/>
                </a:solidFill>
                <a:effectLst/>
                <a:latin typeface="Quicksand" panose="00000500000000000000" pitchFamily="2" charset="0"/>
              </a:rPr>
              <a:t>disability, transgender-identity, race, religion or belief, or sexual orientation.</a:t>
            </a:r>
          </a:p>
          <a:p>
            <a:pPr>
              <a:lnSpc>
                <a:spcPct val="120000"/>
              </a:lnSpc>
              <a:buFont typeface="Arial" panose="020B0604020202020204" pitchFamily="34" charset="0"/>
              <a:buChar char="•"/>
            </a:pPr>
            <a:r>
              <a:rPr lang="en-GB" sz="2400" b="0" i="0" dirty="0">
                <a:solidFill>
                  <a:srgbClr val="001D35"/>
                </a:solidFill>
                <a:effectLst/>
                <a:latin typeface="Quicksand" panose="00000500000000000000" pitchFamily="2" charset="0"/>
              </a:rPr>
              <a:t>It goes </a:t>
            </a:r>
            <a:r>
              <a:rPr lang="en-GB" sz="2400" b="1" i="0" dirty="0">
                <a:solidFill>
                  <a:srgbClr val="001D35"/>
                </a:solidFill>
                <a:effectLst/>
                <a:latin typeface="Quicksand" panose="00000500000000000000" pitchFamily="2" charset="0"/>
              </a:rPr>
              <a:t>against</a:t>
            </a:r>
            <a:r>
              <a:rPr lang="en-GB" sz="2400" b="0" i="0" dirty="0">
                <a:solidFill>
                  <a:srgbClr val="001D35"/>
                </a:solidFill>
                <a:effectLst/>
                <a:latin typeface="Quicksand" panose="00000500000000000000" pitchFamily="2" charset="0"/>
              </a:rPr>
              <a:t> the </a:t>
            </a:r>
            <a:r>
              <a:rPr lang="en-GB" sz="2400" b="1" i="0" dirty="0">
                <a:solidFill>
                  <a:srgbClr val="001D35"/>
                </a:solidFill>
                <a:effectLst/>
                <a:latin typeface="Quicksand" panose="00000500000000000000" pitchFamily="2" charset="0"/>
              </a:rPr>
              <a:t>British values of </a:t>
            </a:r>
            <a:r>
              <a:rPr lang="en-US" altLang="en-US" sz="2400" b="1" dirty="0">
                <a:solidFill>
                  <a:srgbClr val="E67FA1"/>
                </a:solidFill>
                <a:latin typeface="Quicksand" panose="00000500000000000000" pitchFamily="2" charset="0"/>
              </a:rPr>
              <a:t>Respect and Tolerance.</a:t>
            </a:r>
            <a:endParaRPr lang="en-GB" sz="2400" dirty="0">
              <a:solidFill>
                <a:srgbClr val="001D35"/>
              </a:solidFill>
              <a:latin typeface="Quicksand" panose="00000500000000000000" pitchFamily="2" charset="0"/>
            </a:endParaRPr>
          </a:p>
          <a:p>
            <a:pPr>
              <a:buFont typeface="Arial" panose="020B0604020202020204" pitchFamily="34" charset="0"/>
              <a:buChar char="•"/>
            </a:pPr>
            <a:endParaRPr lang="en-GB" dirty="0"/>
          </a:p>
        </p:txBody>
      </p:sp>
      <p:sp>
        <p:nvSpPr>
          <p:cNvPr id="7" name="Title 1">
            <a:extLst>
              <a:ext uri="{FF2B5EF4-FFF2-40B4-BE49-F238E27FC236}">
                <a16:creationId xmlns:a16="http://schemas.microsoft.com/office/drawing/2014/main" id="{6E2E2B4D-FFB7-95B8-E513-82F30B7C6BB8}"/>
              </a:ext>
            </a:extLst>
          </p:cNvPr>
          <p:cNvSpPr txBox="1">
            <a:spLocks/>
          </p:cNvSpPr>
          <p:nvPr/>
        </p:nvSpPr>
        <p:spPr>
          <a:xfrm>
            <a:off x="590191" y="3720815"/>
            <a:ext cx="4064935" cy="26864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1600" dirty="0">
                <a:solidFill>
                  <a:schemeClr val="bg1"/>
                </a:solidFill>
                <a:latin typeface="Quicksand" panose="00000500000000000000" pitchFamily="2" charset="0"/>
              </a:rPr>
              <a:t>Discrimination is when someone is treated unfairly or unkindly just because of who they are, such as the colour of their skin, whether they are a boy or girl, the language they speak, their sexuality or if they have a disability.</a:t>
            </a:r>
          </a:p>
        </p:txBody>
      </p:sp>
      <p:sp>
        <p:nvSpPr>
          <p:cNvPr id="6" name="Slide Number Placeholder 5">
            <a:extLst>
              <a:ext uri="{FF2B5EF4-FFF2-40B4-BE49-F238E27FC236}">
                <a16:creationId xmlns:a16="http://schemas.microsoft.com/office/drawing/2014/main" id="{7ED2962E-6C51-4EE8-E479-294F7E28B0F0}"/>
              </a:ext>
            </a:extLst>
          </p:cNvPr>
          <p:cNvSpPr>
            <a:spLocks noGrp="1"/>
          </p:cNvSpPr>
          <p:nvPr>
            <p:ph type="sldNum" sz="quarter" idx="12"/>
          </p:nvPr>
        </p:nvSpPr>
        <p:spPr/>
        <p:txBody>
          <a:bodyPr/>
          <a:lstStyle/>
          <a:p>
            <a:fld id="{CF2B712C-E831-4F93-9645-BD32FE950639}" type="slidenum">
              <a:rPr lang="en-GB" smtClean="0"/>
              <a:t>16</a:t>
            </a:fld>
            <a:endParaRPr lang="en-GB"/>
          </a:p>
        </p:txBody>
      </p:sp>
    </p:spTree>
    <p:extLst>
      <p:ext uri="{BB962C8B-B14F-4D97-AF65-F5344CB8AC3E}">
        <p14:creationId xmlns:p14="http://schemas.microsoft.com/office/powerpoint/2010/main" val="2428324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lding Hands with Loved Ones Creates Interpersonal Synchronization">
            <a:extLst>
              <a:ext uri="{FF2B5EF4-FFF2-40B4-BE49-F238E27FC236}">
                <a16:creationId xmlns:a16="http://schemas.microsoft.com/office/drawing/2014/main" id="{8FB13473-2563-A987-B4A2-4B5C83FDDA5C}"/>
              </a:ext>
            </a:extLst>
          </p:cNvPr>
          <p:cNvPicPr>
            <a:picLocks noChangeAspect="1" noChangeArrowheads="1"/>
          </p:cNvPicPr>
          <p:nvPr/>
        </p:nvPicPr>
        <p:blipFill>
          <a:blip r:embed="rId2">
            <a:alphaModFix amt="18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7E498163-06BA-705A-EE58-A300219A0A74}"/>
              </a:ext>
            </a:extLst>
          </p:cNvPr>
          <p:cNvSpPr/>
          <p:nvPr/>
        </p:nvSpPr>
        <p:spPr>
          <a:xfrm>
            <a:off x="679512" y="1554645"/>
            <a:ext cx="10930102" cy="3270418"/>
          </a:xfrm>
          <a:prstGeom prst="round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A12006-805C-A171-E937-8035DEDE5448}"/>
              </a:ext>
            </a:extLst>
          </p:cNvPr>
          <p:cNvSpPr>
            <a:spLocks noGrp="1"/>
          </p:cNvSpPr>
          <p:nvPr>
            <p:ph type="title"/>
          </p:nvPr>
        </p:nvSpPr>
        <p:spPr>
          <a:xfrm>
            <a:off x="838200" y="221349"/>
            <a:ext cx="10515600" cy="1325563"/>
          </a:xfrm>
        </p:spPr>
        <p:txBody>
          <a:bodyPr/>
          <a:lstStyle/>
          <a:p>
            <a:pPr algn="ctr"/>
            <a:r>
              <a:rPr lang="en-GB" dirty="0">
                <a:latin typeface="Bahnschrift Condensed" panose="020B0502040204020203" pitchFamily="34" charset="0"/>
              </a:rPr>
              <a:t>Discrimination in Action</a:t>
            </a:r>
          </a:p>
        </p:txBody>
      </p:sp>
      <p:sp>
        <p:nvSpPr>
          <p:cNvPr id="3" name="Content Placeholder 2">
            <a:extLst>
              <a:ext uri="{FF2B5EF4-FFF2-40B4-BE49-F238E27FC236}">
                <a16:creationId xmlns:a16="http://schemas.microsoft.com/office/drawing/2014/main" id="{719C76CD-C4E2-79D6-107E-1799421081AD}"/>
              </a:ext>
            </a:extLst>
          </p:cNvPr>
          <p:cNvSpPr>
            <a:spLocks noGrp="1"/>
          </p:cNvSpPr>
          <p:nvPr>
            <p:ph idx="1"/>
          </p:nvPr>
        </p:nvSpPr>
        <p:spPr>
          <a:xfrm>
            <a:off x="1010891" y="2029356"/>
            <a:ext cx="10391896" cy="2878216"/>
          </a:xfrm>
        </p:spPr>
        <p:txBody>
          <a:bodyPr>
            <a:noAutofit/>
          </a:bodyPr>
          <a:lstStyle/>
          <a:p>
            <a:pPr marL="0" indent="0">
              <a:lnSpc>
                <a:spcPct val="100000"/>
              </a:lnSpc>
              <a:buNone/>
            </a:pPr>
            <a:r>
              <a:rPr lang="en-GB" sz="2000" dirty="0">
                <a:solidFill>
                  <a:schemeClr val="bg1"/>
                </a:solidFill>
                <a:latin typeface="Quicksand" panose="00000500000000000000" pitchFamily="2" charset="0"/>
              </a:rPr>
              <a:t>“My partner and I visited a hotel.</a:t>
            </a:r>
          </a:p>
          <a:p>
            <a:pPr marL="0" indent="0">
              <a:lnSpc>
                <a:spcPct val="100000"/>
              </a:lnSpc>
              <a:buNone/>
            </a:pPr>
            <a:r>
              <a:rPr lang="en-GB" sz="2000" dirty="0">
                <a:solidFill>
                  <a:schemeClr val="bg1"/>
                </a:solidFill>
                <a:latin typeface="Quicksand" panose="00000500000000000000" pitchFamily="2" charset="0"/>
              </a:rPr>
              <a:t>I booked a room online, and I was questioned on reception whether I knew I booked a double room. </a:t>
            </a:r>
          </a:p>
          <a:p>
            <a:pPr marL="0" indent="0">
              <a:lnSpc>
                <a:spcPct val="100000"/>
              </a:lnSpc>
              <a:buNone/>
            </a:pPr>
            <a:r>
              <a:rPr lang="en-GB" sz="2000" dirty="0">
                <a:solidFill>
                  <a:schemeClr val="bg1"/>
                </a:solidFill>
                <a:latin typeface="Quicksand" panose="00000500000000000000" pitchFamily="2" charset="0"/>
              </a:rPr>
              <a:t>I said ‘Yes’. The receptionist looked behind me and said: ‘Yeah, but you’re two men’. </a:t>
            </a:r>
          </a:p>
          <a:p>
            <a:pPr marL="0" indent="0">
              <a:lnSpc>
                <a:spcPct val="100000"/>
              </a:lnSpc>
              <a:buNone/>
            </a:pPr>
            <a:r>
              <a:rPr lang="en-GB" sz="2000" dirty="0">
                <a:solidFill>
                  <a:schemeClr val="bg1"/>
                </a:solidFill>
                <a:latin typeface="Quicksand" panose="00000500000000000000" pitchFamily="2" charset="0"/>
              </a:rPr>
              <a:t>She walked off to speak to her manager and came back and told us that they didn’t allow gay people to stay in their hotel and that we had to leave immediately.”</a:t>
            </a:r>
          </a:p>
        </p:txBody>
      </p:sp>
      <p:sp>
        <p:nvSpPr>
          <p:cNvPr id="4" name="TextBox 3">
            <a:extLst>
              <a:ext uri="{FF2B5EF4-FFF2-40B4-BE49-F238E27FC236}">
                <a16:creationId xmlns:a16="http://schemas.microsoft.com/office/drawing/2014/main" id="{D177B5C8-D99B-8251-8530-B3CD34945902}"/>
              </a:ext>
            </a:extLst>
          </p:cNvPr>
          <p:cNvSpPr txBox="1"/>
          <p:nvPr/>
        </p:nvSpPr>
        <p:spPr>
          <a:xfrm>
            <a:off x="1355325" y="4998179"/>
            <a:ext cx="8655996" cy="553998"/>
          </a:xfrm>
          <a:prstGeom prst="rect">
            <a:avLst/>
          </a:prstGeom>
          <a:noFill/>
        </p:spPr>
        <p:txBody>
          <a:bodyPr wrap="square" rtlCol="0">
            <a:spAutoFit/>
          </a:bodyPr>
          <a:lstStyle/>
          <a:p>
            <a:pPr algn="ctr"/>
            <a:r>
              <a:rPr lang="en-GB" sz="3000" b="1" dirty="0">
                <a:latin typeface="Bahnschrift SemiCondensed" panose="020B0502040204020203" pitchFamily="34" charset="0"/>
              </a:rPr>
              <a:t>Q) What kind of discrimination is shown here?</a:t>
            </a:r>
          </a:p>
        </p:txBody>
      </p:sp>
      <p:sp>
        <p:nvSpPr>
          <p:cNvPr id="7" name="Right Triangle 6">
            <a:extLst>
              <a:ext uri="{FF2B5EF4-FFF2-40B4-BE49-F238E27FC236}">
                <a16:creationId xmlns:a16="http://schemas.microsoft.com/office/drawing/2014/main" id="{8C0980DD-8A75-FE3D-23FF-4FD994355336}"/>
              </a:ext>
            </a:extLst>
          </p:cNvPr>
          <p:cNvSpPr/>
          <p:nvPr/>
        </p:nvSpPr>
        <p:spPr>
          <a:xfrm rot="10800000" flipH="1">
            <a:off x="1355325" y="4771770"/>
            <a:ext cx="791251" cy="791253"/>
          </a:xfrm>
          <a:prstGeom prst="rtTriangle">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38C0EE9-1226-9C30-2D69-3D0C0861CE41}"/>
              </a:ext>
            </a:extLst>
          </p:cNvPr>
          <p:cNvSpPr txBox="1"/>
          <p:nvPr/>
        </p:nvSpPr>
        <p:spPr>
          <a:xfrm>
            <a:off x="2743200" y="5642784"/>
            <a:ext cx="7700469" cy="1285673"/>
          </a:xfrm>
          <a:prstGeom prst="rect">
            <a:avLst/>
          </a:prstGeom>
          <a:noFill/>
        </p:spPr>
        <p:txBody>
          <a:bodyPr wrap="square">
            <a:spAutoFit/>
          </a:bodyPr>
          <a:lstStyle/>
          <a:p>
            <a:pPr marL="342900" indent="-342900">
              <a:lnSpc>
                <a:spcPct val="110000"/>
              </a:lnSpc>
              <a:buAutoNum type="alphaUcParenR"/>
            </a:pPr>
            <a:r>
              <a:rPr lang="en-GB" sz="2400" b="1" dirty="0">
                <a:latin typeface="Quicksand" panose="00000500000000000000" pitchFamily="2" charset="0"/>
              </a:rPr>
              <a:t>Homophobia.</a:t>
            </a:r>
          </a:p>
          <a:p>
            <a:pPr>
              <a:lnSpc>
                <a:spcPct val="110000"/>
              </a:lnSpc>
            </a:pPr>
            <a:r>
              <a:rPr lang="en-GB" sz="2400" dirty="0">
                <a:latin typeface="Quicksand" panose="00000500000000000000" pitchFamily="2" charset="0"/>
              </a:rPr>
              <a:t>(Discrimination against sexual orientation.)</a:t>
            </a:r>
          </a:p>
          <a:p>
            <a:pPr>
              <a:lnSpc>
                <a:spcPct val="110000"/>
              </a:lnSpc>
            </a:pPr>
            <a:endParaRPr lang="en-GB" sz="2400" b="1" dirty="0">
              <a:latin typeface="Bahnschrift SemiCondensed" panose="020B0502040204020203" pitchFamily="34" charset="0"/>
            </a:endParaRPr>
          </a:p>
        </p:txBody>
      </p:sp>
      <p:sp>
        <p:nvSpPr>
          <p:cNvPr id="9" name="Slide Number Placeholder 1">
            <a:extLst>
              <a:ext uri="{FF2B5EF4-FFF2-40B4-BE49-F238E27FC236}">
                <a16:creationId xmlns:a16="http://schemas.microsoft.com/office/drawing/2014/main" id="{3E36DA08-1753-C9CB-B6C2-31702E614CB6}"/>
              </a:ext>
            </a:extLst>
          </p:cNvPr>
          <p:cNvSpPr>
            <a:spLocks noGrp="1"/>
          </p:cNvSpPr>
          <p:nvPr>
            <p:ph type="sldNum" sz="quarter" idx="12"/>
          </p:nvPr>
        </p:nvSpPr>
        <p:spPr>
          <a:xfrm>
            <a:off x="-2040079" y="6356350"/>
            <a:ext cx="2743200" cy="365125"/>
          </a:xfrm>
        </p:spPr>
        <p:txBody>
          <a:bodyPr/>
          <a:lstStyle/>
          <a:p>
            <a:fld id="{CF2B712C-E831-4F93-9645-BD32FE950639}" type="slidenum">
              <a:rPr lang="en-GB" smtClean="0"/>
              <a:t>17</a:t>
            </a:fld>
            <a:endParaRPr lang="en-GB" dirty="0"/>
          </a:p>
        </p:txBody>
      </p:sp>
    </p:spTree>
    <p:extLst>
      <p:ext uri="{BB962C8B-B14F-4D97-AF65-F5344CB8AC3E}">
        <p14:creationId xmlns:p14="http://schemas.microsoft.com/office/powerpoint/2010/main" val="314993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C3A3C-FF69-E1A0-0E97-A5249A487936}"/>
            </a:ext>
          </a:extLst>
        </p:cNvPr>
        <p:cNvGrpSpPr/>
        <p:nvPr/>
      </p:nvGrpSpPr>
      <p:grpSpPr>
        <a:xfrm>
          <a:off x="0" y="0"/>
          <a:ext cx="0" cy="0"/>
          <a:chOff x="0" y="0"/>
          <a:chExt cx="0" cy="0"/>
        </a:xfrm>
      </p:grpSpPr>
      <p:pic>
        <p:nvPicPr>
          <p:cNvPr id="3074" name="Picture 2" descr="Holding Hands with Loved Ones Creates Interpersonal Synchronization">
            <a:extLst>
              <a:ext uri="{FF2B5EF4-FFF2-40B4-BE49-F238E27FC236}">
                <a16:creationId xmlns:a16="http://schemas.microsoft.com/office/drawing/2014/main" id="{068ED88C-6EFA-621C-41FC-009FC62CC468}"/>
              </a:ext>
            </a:extLst>
          </p:cNvPr>
          <p:cNvPicPr>
            <a:picLocks noChangeAspect="1" noChangeArrowheads="1"/>
          </p:cNvPicPr>
          <p:nvPr/>
        </p:nvPicPr>
        <p:blipFill>
          <a:blip r:embed="rId2">
            <a:alphaModFix amt="18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048B1EED-AF7D-44E7-EAB9-940081F5056F}"/>
              </a:ext>
            </a:extLst>
          </p:cNvPr>
          <p:cNvSpPr/>
          <p:nvPr/>
        </p:nvSpPr>
        <p:spPr>
          <a:xfrm>
            <a:off x="679512" y="1554645"/>
            <a:ext cx="10916104" cy="2321164"/>
          </a:xfrm>
          <a:prstGeom prst="round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564943-80E7-DACD-C2A0-2F32680909B6}"/>
              </a:ext>
            </a:extLst>
          </p:cNvPr>
          <p:cNvSpPr>
            <a:spLocks noGrp="1"/>
          </p:cNvSpPr>
          <p:nvPr>
            <p:ph type="title"/>
          </p:nvPr>
        </p:nvSpPr>
        <p:spPr>
          <a:xfrm>
            <a:off x="961904" y="267376"/>
            <a:ext cx="10515600" cy="1325563"/>
          </a:xfrm>
        </p:spPr>
        <p:txBody>
          <a:bodyPr/>
          <a:lstStyle/>
          <a:p>
            <a:pPr algn="ctr"/>
            <a:r>
              <a:rPr lang="en-GB" dirty="0">
                <a:latin typeface="Bahnschrift Condensed" panose="020B0502040204020203" pitchFamily="34" charset="0"/>
              </a:rPr>
              <a:t>Hate in Action</a:t>
            </a:r>
          </a:p>
        </p:txBody>
      </p:sp>
      <p:sp>
        <p:nvSpPr>
          <p:cNvPr id="3" name="Content Placeholder 2">
            <a:extLst>
              <a:ext uri="{FF2B5EF4-FFF2-40B4-BE49-F238E27FC236}">
                <a16:creationId xmlns:a16="http://schemas.microsoft.com/office/drawing/2014/main" id="{4D7C2FFE-D37C-F0D2-4B82-017521D15795}"/>
              </a:ext>
            </a:extLst>
          </p:cNvPr>
          <p:cNvSpPr>
            <a:spLocks noGrp="1"/>
          </p:cNvSpPr>
          <p:nvPr>
            <p:ph idx="1"/>
          </p:nvPr>
        </p:nvSpPr>
        <p:spPr>
          <a:xfrm>
            <a:off x="961904" y="1946848"/>
            <a:ext cx="9605651" cy="1928961"/>
          </a:xfrm>
        </p:spPr>
        <p:txBody>
          <a:bodyPr>
            <a:noAutofit/>
          </a:bodyPr>
          <a:lstStyle/>
          <a:p>
            <a:pPr marL="0" indent="0">
              <a:buNone/>
            </a:pPr>
            <a:r>
              <a:rPr lang="en-GB" sz="2200">
                <a:solidFill>
                  <a:schemeClr val="bg1"/>
                </a:solidFill>
                <a:latin typeface="Quicksand" panose="00000500000000000000" pitchFamily="2" charset="0"/>
              </a:rPr>
              <a:t>“My teenage daughter was walking through town with the aid of her sticks. A group of older children were laughing at how slow she moved and took her sticks to play with.</a:t>
            </a:r>
          </a:p>
          <a:p>
            <a:pPr marL="0" indent="0">
              <a:buNone/>
            </a:pPr>
            <a:r>
              <a:rPr lang="en-GB" sz="2200">
                <a:solidFill>
                  <a:schemeClr val="bg1"/>
                </a:solidFill>
                <a:latin typeface="Quicksand" panose="00000500000000000000" pitchFamily="2" charset="0"/>
              </a:rPr>
              <a:t>They threw the sticks in a bush and walked off laughing.”</a:t>
            </a:r>
          </a:p>
        </p:txBody>
      </p:sp>
      <p:sp>
        <p:nvSpPr>
          <p:cNvPr id="4" name="TextBox 3">
            <a:extLst>
              <a:ext uri="{FF2B5EF4-FFF2-40B4-BE49-F238E27FC236}">
                <a16:creationId xmlns:a16="http://schemas.microsoft.com/office/drawing/2014/main" id="{66CA5B62-7C07-44C3-9999-B2BD77D61928}"/>
              </a:ext>
            </a:extLst>
          </p:cNvPr>
          <p:cNvSpPr txBox="1"/>
          <p:nvPr/>
        </p:nvSpPr>
        <p:spPr>
          <a:xfrm>
            <a:off x="-904360" y="4271436"/>
            <a:ext cx="8655996" cy="553998"/>
          </a:xfrm>
          <a:prstGeom prst="rect">
            <a:avLst/>
          </a:prstGeom>
          <a:noFill/>
        </p:spPr>
        <p:txBody>
          <a:bodyPr wrap="square" rtlCol="0">
            <a:spAutoFit/>
          </a:bodyPr>
          <a:lstStyle/>
          <a:p>
            <a:pPr algn="ctr"/>
            <a:r>
              <a:rPr lang="en-GB" sz="3000" b="1" dirty="0">
                <a:latin typeface="Bahnschrift SemiCondensed" panose="020B0502040204020203" pitchFamily="34" charset="0"/>
              </a:rPr>
              <a:t>Q) What kind of hate is shown here?</a:t>
            </a:r>
          </a:p>
        </p:txBody>
      </p:sp>
      <p:sp>
        <p:nvSpPr>
          <p:cNvPr id="8" name="TextBox 7">
            <a:extLst>
              <a:ext uri="{FF2B5EF4-FFF2-40B4-BE49-F238E27FC236}">
                <a16:creationId xmlns:a16="http://schemas.microsoft.com/office/drawing/2014/main" id="{692F88B4-2A82-25E9-AF5B-2E147F6E60A0}"/>
              </a:ext>
            </a:extLst>
          </p:cNvPr>
          <p:cNvSpPr txBox="1"/>
          <p:nvPr/>
        </p:nvSpPr>
        <p:spPr>
          <a:xfrm>
            <a:off x="1555174" y="5180239"/>
            <a:ext cx="9012381" cy="1076128"/>
          </a:xfrm>
          <a:prstGeom prst="rect">
            <a:avLst/>
          </a:prstGeom>
          <a:noFill/>
        </p:spPr>
        <p:txBody>
          <a:bodyPr wrap="square">
            <a:spAutoFit/>
          </a:bodyPr>
          <a:lstStyle/>
          <a:p>
            <a:pPr marL="342900" indent="-342900">
              <a:lnSpc>
                <a:spcPct val="110000"/>
              </a:lnSpc>
              <a:buAutoNum type="alphaUcParenR"/>
            </a:pPr>
            <a:r>
              <a:rPr lang="en-GB" sz="3000" b="1" dirty="0">
                <a:latin typeface="Bahnschrift SemiCondensed" panose="020B0502040204020203" pitchFamily="34" charset="0"/>
              </a:rPr>
              <a:t>Hate against someone because of their disability.</a:t>
            </a:r>
          </a:p>
          <a:p>
            <a:pPr>
              <a:lnSpc>
                <a:spcPct val="110000"/>
              </a:lnSpc>
            </a:pPr>
            <a:r>
              <a:rPr lang="en-GB" sz="3000" u="sng" dirty="0">
                <a:latin typeface="Bahnschrift SemiCondensed" panose="020B0502040204020203" pitchFamily="34" charset="0"/>
              </a:rPr>
              <a:t>This could be classed as a hate crime.</a:t>
            </a:r>
          </a:p>
        </p:txBody>
      </p:sp>
      <p:sp>
        <p:nvSpPr>
          <p:cNvPr id="5" name="Right Triangle 4">
            <a:extLst>
              <a:ext uri="{FF2B5EF4-FFF2-40B4-BE49-F238E27FC236}">
                <a16:creationId xmlns:a16="http://schemas.microsoft.com/office/drawing/2014/main" id="{B6DB2D3D-6E36-A12E-086F-AA92681A6DD9}"/>
              </a:ext>
            </a:extLst>
          </p:cNvPr>
          <p:cNvSpPr/>
          <p:nvPr/>
        </p:nvSpPr>
        <p:spPr>
          <a:xfrm rot="10800000">
            <a:off x="10058694" y="3875809"/>
            <a:ext cx="791253" cy="791253"/>
          </a:xfrm>
          <a:prstGeom prst="rtTriangle">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27817E87-5F5E-60A8-8692-6DA0F2A1AFAB}"/>
              </a:ext>
            </a:extLst>
          </p:cNvPr>
          <p:cNvSpPr>
            <a:spLocks noGrp="1"/>
          </p:cNvSpPr>
          <p:nvPr>
            <p:ph type="sldNum" sz="quarter" idx="12"/>
          </p:nvPr>
        </p:nvSpPr>
        <p:spPr/>
        <p:txBody>
          <a:bodyPr/>
          <a:lstStyle/>
          <a:p>
            <a:fld id="{CF2B712C-E831-4F93-9645-BD32FE950639}" type="slidenum">
              <a:rPr lang="en-GB" smtClean="0"/>
              <a:t>18</a:t>
            </a:fld>
            <a:endParaRPr lang="en-GB" dirty="0"/>
          </a:p>
        </p:txBody>
      </p:sp>
    </p:spTree>
    <p:extLst>
      <p:ext uri="{BB962C8B-B14F-4D97-AF65-F5344CB8AC3E}">
        <p14:creationId xmlns:p14="http://schemas.microsoft.com/office/powerpoint/2010/main" val="401637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aw - Edge Hill University">
            <a:extLst>
              <a:ext uri="{FF2B5EF4-FFF2-40B4-BE49-F238E27FC236}">
                <a16:creationId xmlns:a16="http://schemas.microsoft.com/office/drawing/2014/main" id="{73341A75-6E51-7A89-3621-99C1894443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2979"/>
          <a:stretch/>
        </p:blipFill>
        <p:spPr bwMode="auto">
          <a:xfrm>
            <a:off x="0" y="0"/>
            <a:ext cx="5732835"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438B6B8-55F1-5B59-4957-E3B0EB07B9D0}"/>
              </a:ext>
            </a:extLst>
          </p:cNvPr>
          <p:cNvSpPr/>
          <p:nvPr/>
        </p:nvSpPr>
        <p:spPr>
          <a:xfrm>
            <a:off x="0" y="0"/>
            <a:ext cx="5732835" cy="6858000"/>
          </a:xfrm>
          <a:prstGeom prst="rect">
            <a:avLst/>
          </a:prstGeom>
          <a:solidFill>
            <a:srgbClr val="E67FA1">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endParaRPr>
          </a:p>
        </p:txBody>
      </p:sp>
      <p:sp>
        <p:nvSpPr>
          <p:cNvPr id="2" name="Title 1">
            <a:extLst>
              <a:ext uri="{FF2B5EF4-FFF2-40B4-BE49-F238E27FC236}">
                <a16:creationId xmlns:a16="http://schemas.microsoft.com/office/drawing/2014/main" id="{EAC22708-DDD9-3613-8386-8925DE34C08B}"/>
              </a:ext>
            </a:extLst>
          </p:cNvPr>
          <p:cNvSpPr>
            <a:spLocks noGrp="1"/>
          </p:cNvSpPr>
          <p:nvPr>
            <p:ph type="title"/>
          </p:nvPr>
        </p:nvSpPr>
        <p:spPr>
          <a:xfrm>
            <a:off x="533400" y="4987586"/>
            <a:ext cx="10515600" cy="1325563"/>
          </a:xfrm>
        </p:spPr>
        <p:txBody>
          <a:bodyPr>
            <a:normAutofit/>
          </a:bodyPr>
          <a:lstStyle/>
          <a:p>
            <a:r>
              <a:rPr lang="en-GB" b="1" dirty="0">
                <a:solidFill>
                  <a:schemeClr val="bg1"/>
                </a:solidFill>
                <a:latin typeface="Bahnschrift Condensed" panose="020B0502040204020203" pitchFamily="34" charset="0"/>
              </a:rPr>
              <a:t>What the law says</a:t>
            </a:r>
            <a:br>
              <a:rPr lang="en-GB" b="1" dirty="0">
                <a:solidFill>
                  <a:schemeClr val="bg1"/>
                </a:solidFill>
                <a:latin typeface="Bahnschrift Condensed" panose="020B0502040204020203" pitchFamily="34" charset="0"/>
              </a:rPr>
            </a:br>
            <a:r>
              <a:rPr lang="en-GB" b="1" dirty="0">
                <a:solidFill>
                  <a:schemeClr val="bg1"/>
                </a:solidFill>
                <a:latin typeface="Bahnschrift Condensed" panose="020B0502040204020203" pitchFamily="34" charset="0"/>
              </a:rPr>
              <a:t>on hate crime in the UK</a:t>
            </a:r>
          </a:p>
        </p:txBody>
      </p:sp>
      <p:sp>
        <p:nvSpPr>
          <p:cNvPr id="3" name="Content Placeholder 2">
            <a:extLst>
              <a:ext uri="{FF2B5EF4-FFF2-40B4-BE49-F238E27FC236}">
                <a16:creationId xmlns:a16="http://schemas.microsoft.com/office/drawing/2014/main" id="{2E3EF64A-3732-5531-85F9-4E1D60A8DD50}"/>
              </a:ext>
            </a:extLst>
          </p:cNvPr>
          <p:cNvSpPr>
            <a:spLocks noGrp="1"/>
          </p:cNvSpPr>
          <p:nvPr>
            <p:ph idx="1"/>
          </p:nvPr>
        </p:nvSpPr>
        <p:spPr>
          <a:xfrm>
            <a:off x="6400801" y="671259"/>
            <a:ext cx="5136204" cy="5515482"/>
          </a:xfrm>
        </p:spPr>
        <p:txBody>
          <a:bodyPr>
            <a:noAutofit/>
          </a:bodyPr>
          <a:lstStyle/>
          <a:p>
            <a:pPr marL="0" indent="0">
              <a:buNone/>
            </a:pPr>
            <a:r>
              <a:rPr lang="en-GB" sz="2300" dirty="0">
                <a:latin typeface="Quicksand" panose="00000500000000000000" pitchFamily="2" charset="0"/>
              </a:rPr>
              <a:t>The </a:t>
            </a:r>
            <a:r>
              <a:rPr lang="en-GB" sz="2300" b="1" dirty="0">
                <a:latin typeface="Quicksand" panose="00000500000000000000" pitchFamily="2" charset="0"/>
              </a:rPr>
              <a:t>Crime and Disorder Act 1998 </a:t>
            </a:r>
            <a:r>
              <a:rPr lang="en-GB" sz="2300" dirty="0">
                <a:latin typeface="Quicksand" panose="00000500000000000000" pitchFamily="2" charset="0"/>
              </a:rPr>
              <a:t>and </a:t>
            </a:r>
            <a:r>
              <a:rPr lang="en-GB" sz="2300" b="1" dirty="0">
                <a:latin typeface="Quicksand" panose="00000500000000000000" pitchFamily="2" charset="0"/>
              </a:rPr>
              <a:t>Public Order Act 1986 </a:t>
            </a:r>
            <a:r>
              <a:rPr lang="en-GB" sz="2300" dirty="0">
                <a:latin typeface="Quicksand" panose="00000500000000000000" pitchFamily="2" charset="0"/>
              </a:rPr>
              <a:t>make it illegal to target someone based on race, religion, disability, sexual orientation or gender identity. </a:t>
            </a:r>
          </a:p>
          <a:p>
            <a:pPr marL="0" indent="0">
              <a:buNone/>
            </a:pPr>
            <a:endParaRPr lang="en-GB" sz="2300" dirty="0">
              <a:latin typeface="Quicksand" panose="00000500000000000000" pitchFamily="2" charset="0"/>
            </a:endParaRPr>
          </a:p>
          <a:p>
            <a:pPr marL="0" indent="0">
              <a:lnSpc>
                <a:spcPct val="100000"/>
              </a:lnSpc>
              <a:buNone/>
            </a:pPr>
            <a:r>
              <a:rPr lang="en-GB" sz="2300" b="1" dirty="0">
                <a:solidFill>
                  <a:srgbClr val="E67FA1"/>
                </a:solidFill>
                <a:latin typeface="Quicksand" panose="00000500000000000000" pitchFamily="2" charset="0"/>
              </a:rPr>
              <a:t>Extra penalties </a:t>
            </a:r>
          </a:p>
          <a:p>
            <a:pPr marL="0" indent="0">
              <a:lnSpc>
                <a:spcPct val="100000"/>
              </a:lnSpc>
              <a:buNone/>
            </a:pPr>
            <a:r>
              <a:rPr lang="en-GB" sz="2300" dirty="0">
                <a:latin typeface="Quicksand" panose="00000500000000000000" pitchFamily="2" charset="0"/>
              </a:rPr>
              <a:t>If a crime is motivated by hate, the punishment can be more severe.</a:t>
            </a:r>
          </a:p>
          <a:p>
            <a:pPr marL="0" indent="0">
              <a:lnSpc>
                <a:spcPct val="100000"/>
              </a:lnSpc>
              <a:buNone/>
            </a:pPr>
            <a:endParaRPr lang="en-GB" sz="2300" dirty="0">
              <a:latin typeface="Quicksand" panose="00000500000000000000" pitchFamily="2" charset="0"/>
            </a:endParaRPr>
          </a:p>
          <a:p>
            <a:pPr marL="0" indent="0">
              <a:lnSpc>
                <a:spcPct val="100000"/>
              </a:lnSpc>
              <a:buNone/>
            </a:pPr>
            <a:r>
              <a:rPr lang="en-GB" sz="2300" b="1" dirty="0">
                <a:solidFill>
                  <a:srgbClr val="E67FA1"/>
                </a:solidFill>
                <a:latin typeface="Quicksand" panose="00000500000000000000" pitchFamily="2" charset="0"/>
              </a:rPr>
              <a:t>Yes, even online abuse counts</a:t>
            </a:r>
          </a:p>
          <a:p>
            <a:pPr marL="0" indent="0">
              <a:lnSpc>
                <a:spcPct val="100000"/>
              </a:lnSpc>
              <a:buNone/>
            </a:pPr>
            <a:r>
              <a:rPr lang="en-GB" sz="2300" dirty="0">
                <a:latin typeface="Quicksand" panose="00000500000000000000" pitchFamily="2" charset="0"/>
              </a:rPr>
              <a:t>Sending hate messages or sharing offensive memes can be reported as hate crime.</a:t>
            </a:r>
          </a:p>
          <a:p>
            <a:pPr marL="0" indent="0">
              <a:lnSpc>
                <a:spcPct val="100000"/>
              </a:lnSpc>
              <a:buNone/>
            </a:pPr>
            <a:endParaRPr lang="en-GB" sz="2300" b="1" dirty="0">
              <a:latin typeface="Quicksand" panose="00000500000000000000" pitchFamily="2" charset="0"/>
            </a:endParaRPr>
          </a:p>
          <a:p>
            <a:pPr marL="0" indent="0">
              <a:lnSpc>
                <a:spcPct val="110000"/>
              </a:lnSpc>
              <a:buNone/>
            </a:pPr>
            <a:endParaRPr lang="en-GB" sz="2300" b="1" dirty="0">
              <a:latin typeface="Quicksand" panose="00000500000000000000" pitchFamily="2" charset="0"/>
            </a:endParaRPr>
          </a:p>
        </p:txBody>
      </p:sp>
      <p:sp>
        <p:nvSpPr>
          <p:cNvPr id="5" name="Slide Number Placeholder 4">
            <a:extLst>
              <a:ext uri="{FF2B5EF4-FFF2-40B4-BE49-F238E27FC236}">
                <a16:creationId xmlns:a16="http://schemas.microsoft.com/office/drawing/2014/main" id="{6F14E743-83F1-2C3F-A180-517730386103}"/>
              </a:ext>
            </a:extLst>
          </p:cNvPr>
          <p:cNvSpPr>
            <a:spLocks noGrp="1"/>
          </p:cNvSpPr>
          <p:nvPr>
            <p:ph type="sldNum" sz="quarter" idx="12"/>
          </p:nvPr>
        </p:nvSpPr>
        <p:spPr/>
        <p:txBody>
          <a:bodyPr/>
          <a:lstStyle/>
          <a:p>
            <a:fld id="{CF2B712C-E831-4F93-9645-BD32FE950639}" type="slidenum">
              <a:rPr lang="en-GB" smtClean="0"/>
              <a:t>19</a:t>
            </a:fld>
            <a:endParaRPr lang="en-GB"/>
          </a:p>
        </p:txBody>
      </p:sp>
    </p:spTree>
    <p:extLst>
      <p:ext uri="{BB962C8B-B14F-4D97-AF65-F5344CB8AC3E}">
        <p14:creationId xmlns:p14="http://schemas.microsoft.com/office/powerpoint/2010/main" val="381874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83870F-2C9A-E2FC-77C7-32AAF79DB602}"/>
              </a:ext>
            </a:extLst>
          </p:cNvPr>
          <p:cNvSpPr/>
          <p:nvPr/>
        </p:nvSpPr>
        <p:spPr>
          <a:xfrm>
            <a:off x="0" y="0"/>
            <a:ext cx="3921071" cy="6882856"/>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08AFDCD-5BBD-F636-6D92-D9FC283C8158}"/>
              </a:ext>
            </a:extLst>
          </p:cNvPr>
          <p:cNvSpPr>
            <a:spLocks noGrp="1"/>
          </p:cNvSpPr>
          <p:nvPr>
            <p:ph type="title"/>
          </p:nvPr>
        </p:nvSpPr>
        <p:spPr>
          <a:xfrm>
            <a:off x="685638" y="2778646"/>
            <a:ext cx="10515600" cy="1325563"/>
          </a:xfrm>
        </p:spPr>
        <p:txBody>
          <a:bodyPr>
            <a:normAutofit fontScale="90000"/>
          </a:bodyPr>
          <a:lstStyle/>
          <a:p>
            <a:r>
              <a:rPr lang="en-GB" sz="6000" b="1">
                <a:solidFill>
                  <a:schemeClr val="bg1"/>
                </a:solidFill>
                <a:latin typeface="Bahnschrift Condensed" panose="020B0502040204020203" pitchFamily="34" charset="0"/>
              </a:rPr>
              <a:t>Learning </a:t>
            </a:r>
            <a:br>
              <a:rPr lang="en-GB" sz="6000" b="1">
                <a:solidFill>
                  <a:schemeClr val="bg1"/>
                </a:solidFill>
                <a:latin typeface="Bahnschrift Condensed" panose="020B0502040204020203" pitchFamily="34" charset="0"/>
              </a:rPr>
            </a:br>
            <a:r>
              <a:rPr lang="en-GB" sz="6000" b="1">
                <a:solidFill>
                  <a:schemeClr val="bg1"/>
                </a:solidFill>
                <a:latin typeface="Bahnschrift Condensed" panose="020B0502040204020203" pitchFamily="34" charset="0"/>
              </a:rPr>
              <a:t>Outcomes</a:t>
            </a:r>
          </a:p>
        </p:txBody>
      </p:sp>
      <p:pic>
        <p:nvPicPr>
          <p:cNvPr id="6" name="Picture 5">
            <a:extLst>
              <a:ext uri="{FF2B5EF4-FFF2-40B4-BE49-F238E27FC236}">
                <a16:creationId xmlns:a16="http://schemas.microsoft.com/office/drawing/2014/main" id="{91D6DBCD-D23E-793F-5BA9-5551C1B0E1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47231" y="290454"/>
            <a:ext cx="7259131" cy="3603190"/>
          </a:xfrm>
          <a:prstGeom prst="rect">
            <a:avLst/>
          </a:prstGeom>
        </p:spPr>
      </p:pic>
      <p:sp>
        <p:nvSpPr>
          <p:cNvPr id="7" name="Content Placeholder 2">
            <a:extLst>
              <a:ext uri="{FF2B5EF4-FFF2-40B4-BE49-F238E27FC236}">
                <a16:creationId xmlns:a16="http://schemas.microsoft.com/office/drawing/2014/main" id="{C698D792-7900-8E6D-9578-5FDB0800C3D7}"/>
              </a:ext>
            </a:extLst>
          </p:cNvPr>
          <p:cNvSpPr txBox="1">
            <a:spLocks/>
          </p:cNvSpPr>
          <p:nvPr/>
        </p:nvSpPr>
        <p:spPr>
          <a:xfrm>
            <a:off x="4521153" y="4104209"/>
            <a:ext cx="7499555" cy="20876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spcBef>
                <a:spcPts val="1200"/>
              </a:spcBef>
            </a:pPr>
            <a:r>
              <a:rPr lang="en-GB" sz="3000">
                <a:solidFill>
                  <a:schemeClr val="tx1"/>
                </a:solidFill>
                <a:latin typeface="Quicksand" pitchFamily="2" charset="77"/>
              </a:rPr>
              <a:t>1. Different types of hate.</a:t>
            </a:r>
          </a:p>
          <a:p>
            <a:pPr>
              <a:spcBef>
                <a:spcPts val="1200"/>
              </a:spcBef>
            </a:pPr>
            <a:r>
              <a:rPr lang="en-GB" sz="3000">
                <a:solidFill>
                  <a:schemeClr val="tx1"/>
                </a:solidFill>
                <a:latin typeface="Quicksand" pitchFamily="2" charset="77"/>
              </a:rPr>
              <a:t>2. Why people commit hate crimes.</a:t>
            </a:r>
          </a:p>
          <a:p>
            <a:pPr>
              <a:spcBef>
                <a:spcPts val="1200"/>
              </a:spcBef>
            </a:pPr>
            <a:r>
              <a:rPr lang="en-GB" sz="3000">
                <a:solidFill>
                  <a:schemeClr val="tx1"/>
                </a:solidFill>
                <a:latin typeface="Quicksand" pitchFamily="2" charset="77"/>
              </a:rPr>
              <a:t>3. How disinformation can increase hate.</a:t>
            </a:r>
          </a:p>
          <a:p>
            <a:pPr>
              <a:spcBef>
                <a:spcPts val="1200"/>
              </a:spcBef>
              <a:spcAft>
                <a:spcPts val="1200"/>
              </a:spcAft>
            </a:pPr>
            <a:r>
              <a:rPr lang="en-GB" sz="3000">
                <a:solidFill>
                  <a:schemeClr val="tx1"/>
                </a:solidFill>
                <a:latin typeface="Quicksand" pitchFamily="2" charset="77"/>
              </a:rPr>
              <a:t>4. How to protect yourself and others.</a:t>
            </a:r>
            <a:endParaRPr lang="en-GB" sz="3000">
              <a:solidFill>
                <a:schemeClr val="tx1"/>
              </a:solidFill>
              <a:latin typeface="Quicksand" pitchFamily="2" charset="77"/>
              <a:cs typeface="Poppins" pitchFamily="2" charset="77"/>
            </a:endParaRPr>
          </a:p>
        </p:txBody>
      </p:sp>
      <p:sp>
        <p:nvSpPr>
          <p:cNvPr id="2" name="Slide Number Placeholder 1">
            <a:extLst>
              <a:ext uri="{FF2B5EF4-FFF2-40B4-BE49-F238E27FC236}">
                <a16:creationId xmlns:a16="http://schemas.microsoft.com/office/drawing/2014/main" id="{6A3FFEB1-88D5-AA37-0B5C-4FCAF226574F}"/>
              </a:ext>
            </a:extLst>
          </p:cNvPr>
          <p:cNvSpPr>
            <a:spLocks noGrp="1"/>
          </p:cNvSpPr>
          <p:nvPr>
            <p:ph type="sldNum" sz="quarter" idx="12"/>
          </p:nvPr>
        </p:nvSpPr>
        <p:spPr/>
        <p:txBody>
          <a:bodyPr/>
          <a:lstStyle/>
          <a:p>
            <a:fld id="{CF2B712C-E831-4F93-9645-BD32FE950639}" type="slidenum">
              <a:rPr lang="en-GB" smtClean="0"/>
              <a:t>2</a:t>
            </a:fld>
            <a:endParaRPr lang="en-GB"/>
          </a:p>
        </p:txBody>
      </p:sp>
    </p:spTree>
    <p:extLst>
      <p:ext uri="{BB962C8B-B14F-4D97-AF65-F5344CB8AC3E}">
        <p14:creationId xmlns:p14="http://schemas.microsoft.com/office/powerpoint/2010/main" val="27148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C9E67-D2BC-AED3-F3F1-5D1E20EB2A4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81D1FDB-C9E1-7A07-14B8-011F643796EE}"/>
              </a:ext>
            </a:extLst>
          </p:cNvPr>
          <p:cNvSpPr/>
          <p:nvPr/>
        </p:nvSpPr>
        <p:spPr>
          <a:xfrm>
            <a:off x="0" y="-1"/>
            <a:ext cx="9186530" cy="6858001"/>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endParaRPr>
          </a:p>
        </p:txBody>
      </p:sp>
      <p:sp>
        <p:nvSpPr>
          <p:cNvPr id="2" name="Title 1">
            <a:extLst>
              <a:ext uri="{FF2B5EF4-FFF2-40B4-BE49-F238E27FC236}">
                <a16:creationId xmlns:a16="http://schemas.microsoft.com/office/drawing/2014/main" id="{46E3619F-4EC7-2E21-1CCD-062A53BB0630}"/>
              </a:ext>
            </a:extLst>
          </p:cNvPr>
          <p:cNvSpPr>
            <a:spLocks noGrp="1"/>
          </p:cNvSpPr>
          <p:nvPr>
            <p:ph type="title"/>
          </p:nvPr>
        </p:nvSpPr>
        <p:spPr>
          <a:xfrm>
            <a:off x="838199" y="915303"/>
            <a:ext cx="6852557" cy="3199500"/>
          </a:xfrm>
        </p:spPr>
        <p:txBody>
          <a:bodyPr>
            <a:normAutofit/>
          </a:bodyPr>
          <a:lstStyle/>
          <a:p>
            <a:r>
              <a:rPr lang="en-GB" sz="6600" b="1" dirty="0">
                <a:solidFill>
                  <a:schemeClr val="bg1"/>
                </a:solidFill>
                <a:latin typeface="Bahnschrift Condensed" panose="020B0502040204020203" pitchFamily="34" charset="0"/>
              </a:rPr>
              <a:t>Why would someone commit a hate crime?</a:t>
            </a:r>
          </a:p>
        </p:txBody>
      </p:sp>
      <p:sp>
        <p:nvSpPr>
          <p:cNvPr id="3" name="Content Placeholder 2">
            <a:extLst>
              <a:ext uri="{FF2B5EF4-FFF2-40B4-BE49-F238E27FC236}">
                <a16:creationId xmlns:a16="http://schemas.microsoft.com/office/drawing/2014/main" id="{588AFF1B-017D-1978-698F-951C843C8FA4}"/>
              </a:ext>
            </a:extLst>
          </p:cNvPr>
          <p:cNvSpPr>
            <a:spLocks noGrp="1"/>
          </p:cNvSpPr>
          <p:nvPr>
            <p:ph idx="1"/>
          </p:nvPr>
        </p:nvSpPr>
        <p:spPr>
          <a:xfrm>
            <a:off x="838200" y="1690689"/>
            <a:ext cx="7801935" cy="522576"/>
          </a:xfrm>
        </p:spPr>
        <p:txBody>
          <a:bodyPr vert="horz" lIns="91440" tIns="45720" rIns="91440" bIns="45720" rtlCol="0" anchor="t">
            <a:normAutofit/>
          </a:bodyPr>
          <a:lstStyle/>
          <a:p>
            <a:pPr marL="0" indent="0">
              <a:buNone/>
            </a:pPr>
            <a:endParaRPr lang="en-GB" sz="2400" b="1" dirty="0">
              <a:solidFill>
                <a:schemeClr val="bg1"/>
              </a:solidFill>
              <a:latin typeface="Quicksand" panose="00000500000000000000" pitchFamily="2" charset="0"/>
            </a:endParaRPr>
          </a:p>
          <a:p>
            <a:pPr marL="0" indent="0">
              <a:buNone/>
            </a:pPr>
            <a:endParaRPr lang="en-GB" sz="2000" dirty="0">
              <a:latin typeface="Quicksand" panose="00000500000000000000" pitchFamily="2" charset="0"/>
            </a:endParaRPr>
          </a:p>
          <a:p>
            <a:pPr marL="0" indent="0">
              <a:buNone/>
            </a:pPr>
            <a:endParaRPr lang="en-GB" sz="2000" dirty="0">
              <a:latin typeface="Quicksand" panose="00000500000000000000" pitchFamily="2" charset="0"/>
            </a:endParaRPr>
          </a:p>
          <a:p>
            <a:pPr marL="0" indent="0">
              <a:buNone/>
            </a:pPr>
            <a:endParaRPr lang="en-GB" sz="2000" dirty="0">
              <a:latin typeface="Quicksand" panose="00000500000000000000" pitchFamily="2" charset="0"/>
            </a:endParaRPr>
          </a:p>
        </p:txBody>
      </p:sp>
      <p:pic>
        <p:nvPicPr>
          <p:cNvPr id="2050" name="Picture 2" descr="641,600+ Crowd Of People Stock Photos, Pictures &amp; Royalty-Free Images -  iStock | Crowd of people from above, Crowd of people walking, Large crowd  of people">
            <a:extLst>
              <a:ext uri="{FF2B5EF4-FFF2-40B4-BE49-F238E27FC236}">
                <a16:creationId xmlns:a16="http://schemas.microsoft.com/office/drawing/2014/main" id="{302D513D-8A4D-CC07-37B5-F58DB35A583B}"/>
              </a:ext>
            </a:extLst>
          </p:cNvPr>
          <p:cNvPicPr>
            <a:picLocks noChangeAspect="1" noChangeArrowheads="1"/>
          </p:cNvPicPr>
          <p:nvPr/>
        </p:nvPicPr>
        <p:blipFill rotWithShape="1">
          <a:blip r:embed="rId3">
            <a:alphaModFix amt="45000"/>
            <a:extLst>
              <a:ext uri="{28A0092B-C50C-407E-A947-70E740481C1C}">
                <a14:useLocalDpi xmlns:a14="http://schemas.microsoft.com/office/drawing/2010/main" val="0"/>
              </a:ext>
            </a:extLst>
          </a:blip>
          <a:srcRect l="70758"/>
          <a:stretch/>
        </p:blipFill>
        <p:spPr bwMode="auto">
          <a:xfrm>
            <a:off x="9186530" y="-1"/>
            <a:ext cx="3005470" cy="68520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lock Vector Icons free download in SVG, PNG Format">
            <a:extLst>
              <a:ext uri="{FF2B5EF4-FFF2-40B4-BE49-F238E27FC236}">
                <a16:creationId xmlns:a16="http://schemas.microsoft.com/office/drawing/2014/main" id="{8C84DA49-9583-0FC5-4583-5CC72875B8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612962"/>
            <a:ext cx="1213866" cy="121386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C785211D-246E-D0A1-5149-7060FC65E9B8}"/>
              </a:ext>
            </a:extLst>
          </p:cNvPr>
          <p:cNvSpPr txBox="1">
            <a:spLocks/>
          </p:cNvSpPr>
          <p:nvPr/>
        </p:nvSpPr>
        <p:spPr>
          <a:xfrm>
            <a:off x="2433373" y="355711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Bahnschrift Condensed" panose="020B0502040204020203" pitchFamily="34" charset="0"/>
              </a:rPr>
              <a:t>What do you think?</a:t>
            </a:r>
          </a:p>
        </p:txBody>
      </p:sp>
      <p:sp>
        <p:nvSpPr>
          <p:cNvPr id="7" name="Title 1">
            <a:extLst>
              <a:ext uri="{FF2B5EF4-FFF2-40B4-BE49-F238E27FC236}">
                <a16:creationId xmlns:a16="http://schemas.microsoft.com/office/drawing/2014/main" id="{2BFB43BF-460F-2C4F-DC68-D8FE9339D775}"/>
              </a:ext>
            </a:extLst>
          </p:cNvPr>
          <p:cNvSpPr txBox="1">
            <a:spLocks/>
          </p:cNvSpPr>
          <p:nvPr/>
        </p:nvSpPr>
        <p:spPr>
          <a:xfrm>
            <a:off x="935181" y="5204603"/>
            <a:ext cx="61860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dirty="0">
                <a:solidFill>
                  <a:schemeClr val="bg1"/>
                </a:solidFill>
                <a:latin typeface="Quicksand" panose="00000500000000000000" pitchFamily="2" charset="0"/>
              </a:rPr>
              <a:t>4 common reasons are on the following slides</a:t>
            </a:r>
          </a:p>
        </p:txBody>
      </p:sp>
      <p:sp>
        <p:nvSpPr>
          <p:cNvPr id="10" name="Slide Number Placeholder 1">
            <a:extLst>
              <a:ext uri="{FF2B5EF4-FFF2-40B4-BE49-F238E27FC236}">
                <a16:creationId xmlns:a16="http://schemas.microsoft.com/office/drawing/2014/main" id="{C9E37B3C-368F-95C6-EA4C-F64DFB9C40C5}"/>
              </a:ext>
            </a:extLst>
          </p:cNvPr>
          <p:cNvSpPr>
            <a:spLocks noGrp="1"/>
          </p:cNvSpPr>
          <p:nvPr>
            <p:ph type="sldNum" sz="quarter" idx="12"/>
          </p:nvPr>
        </p:nvSpPr>
        <p:spPr>
          <a:xfrm>
            <a:off x="-2040079" y="6356350"/>
            <a:ext cx="2743200" cy="365125"/>
          </a:xfrm>
        </p:spPr>
        <p:txBody>
          <a:bodyPr/>
          <a:lstStyle/>
          <a:p>
            <a:fld id="{CF2B712C-E831-4F93-9645-BD32FE950639}" type="slidenum">
              <a:rPr lang="en-GB" smtClean="0">
                <a:solidFill>
                  <a:schemeClr val="bg1"/>
                </a:solidFill>
              </a:rPr>
              <a:t>20</a:t>
            </a:fld>
            <a:endParaRPr lang="en-GB" dirty="0">
              <a:solidFill>
                <a:schemeClr val="bg1"/>
              </a:solidFill>
            </a:endParaRPr>
          </a:p>
        </p:txBody>
      </p:sp>
    </p:spTree>
    <p:extLst>
      <p:ext uri="{BB962C8B-B14F-4D97-AF65-F5344CB8AC3E}">
        <p14:creationId xmlns:p14="http://schemas.microsoft.com/office/powerpoint/2010/main" val="3540748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26C39-34E4-5ADD-11F1-2C76EB37744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B3D95C0-14C4-ED3D-55BE-B36B01CADB63}"/>
              </a:ext>
            </a:extLst>
          </p:cNvPr>
          <p:cNvSpPr/>
          <p:nvPr/>
        </p:nvSpPr>
        <p:spPr>
          <a:xfrm>
            <a:off x="0" y="-1"/>
            <a:ext cx="9186530" cy="2347433"/>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endParaRPr>
          </a:p>
        </p:txBody>
      </p:sp>
      <p:sp>
        <p:nvSpPr>
          <p:cNvPr id="2" name="Title 1">
            <a:extLst>
              <a:ext uri="{FF2B5EF4-FFF2-40B4-BE49-F238E27FC236}">
                <a16:creationId xmlns:a16="http://schemas.microsoft.com/office/drawing/2014/main" id="{D1AC17DC-0466-14D6-5B82-36DF5A2A94EA}"/>
              </a:ext>
            </a:extLst>
          </p:cNvPr>
          <p:cNvSpPr>
            <a:spLocks noGrp="1"/>
          </p:cNvSpPr>
          <p:nvPr>
            <p:ph type="title"/>
          </p:nvPr>
        </p:nvSpPr>
        <p:spPr>
          <a:xfrm>
            <a:off x="691243" y="356821"/>
            <a:ext cx="10515600" cy="1325563"/>
          </a:xfrm>
        </p:spPr>
        <p:txBody>
          <a:bodyPr/>
          <a:lstStyle/>
          <a:p>
            <a:r>
              <a:rPr lang="en-GB" b="1">
                <a:solidFill>
                  <a:schemeClr val="bg1"/>
                </a:solidFill>
                <a:latin typeface="Bahnschrift Condensed" panose="020B0502040204020203" pitchFamily="34" charset="0"/>
              </a:rPr>
              <a:t>Why would someone commit a hate crime?</a:t>
            </a:r>
          </a:p>
        </p:txBody>
      </p:sp>
      <p:sp>
        <p:nvSpPr>
          <p:cNvPr id="3" name="Content Placeholder 2">
            <a:extLst>
              <a:ext uri="{FF2B5EF4-FFF2-40B4-BE49-F238E27FC236}">
                <a16:creationId xmlns:a16="http://schemas.microsoft.com/office/drawing/2014/main" id="{4D253022-2BDF-4B27-15B2-334FFE449D82}"/>
              </a:ext>
            </a:extLst>
          </p:cNvPr>
          <p:cNvSpPr>
            <a:spLocks noGrp="1"/>
          </p:cNvSpPr>
          <p:nvPr>
            <p:ph idx="1"/>
          </p:nvPr>
        </p:nvSpPr>
        <p:spPr>
          <a:xfrm>
            <a:off x="691241" y="1397570"/>
            <a:ext cx="7801935" cy="522576"/>
          </a:xfrm>
        </p:spPr>
        <p:txBody>
          <a:bodyPr vert="horz" lIns="91440" tIns="45720" rIns="91440" bIns="45720" rtlCol="0" anchor="t">
            <a:normAutofit/>
          </a:bodyPr>
          <a:lstStyle/>
          <a:p>
            <a:pPr marL="0" indent="0">
              <a:buNone/>
            </a:pPr>
            <a:r>
              <a:rPr lang="en-GB" sz="2400" b="1" dirty="0">
                <a:solidFill>
                  <a:schemeClr val="bg1"/>
                </a:solidFill>
                <a:latin typeface="Quicksand" panose="00000500000000000000" pitchFamily="2" charset="0"/>
              </a:rPr>
              <a:t>There are 4 common reasons:</a:t>
            </a:r>
          </a:p>
          <a:p>
            <a:pPr marL="0" indent="0">
              <a:buNone/>
            </a:pPr>
            <a:endParaRPr lang="en-GB" sz="2400" b="1" dirty="0">
              <a:solidFill>
                <a:schemeClr val="bg1"/>
              </a:solidFill>
              <a:latin typeface="Quicksand" panose="00000500000000000000" pitchFamily="2" charset="0"/>
            </a:endParaRPr>
          </a:p>
          <a:p>
            <a:pPr marL="0" indent="0">
              <a:buNone/>
            </a:pPr>
            <a:endParaRPr lang="en-GB" sz="2000" dirty="0">
              <a:latin typeface="Quicksand" panose="00000500000000000000" pitchFamily="2" charset="0"/>
            </a:endParaRPr>
          </a:p>
          <a:p>
            <a:pPr marL="0" indent="0">
              <a:buNone/>
            </a:pPr>
            <a:endParaRPr lang="en-GB" sz="2000" dirty="0">
              <a:latin typeface="Quicksand" panose="00000500000000000000" pitchFamily="2" charset="0"/>
            </a:endParaRPr>
          </a:p>
          <a:p>
            <a:pPr marL="0" indent="0">
              <a:buNone/>
            </a:pPr>
            <a:endParaRPr lang="en-GB" sz="2000" dirty="0">
              <a:latin typeface="Quicksand" panose="00000500000000000000" pitchFamily="2" charset="0"/>
            </a:endParaRPr>
          </a:p>
        </p:txBody>
      </p:sp>
      <p:pic>
        <p:nvPicPr>
          <p:cNvPr id="2050" name="Picture 2" descr="641,600+ Crowd Of People Stock Photos, Pictures &amp; Royalty-Free Images -  iStock | Crowd of people from above, Crowd of people walking, Large crowd  of people">
            <a:extLst>
              <a:ext uri="{FF2B5EF4-FFF2-40B4-BE49-F238E27FC236}">
                <a16:creationId xmlns:a16="http://schemas.microsoft.com/office/drawing/2014/main" id="{DDEE67CA-1FB1-D009-AAE3-05E1EA275137}"/>
              </a:ext>
            </a:extLst>
          </p:cNvPr>
          <p:cNvPicPr>
            <a:picLocks noChangeAspect="1" noChangeArrowheads="1"/>
          </p:cNvPicPr>
          <p:nvPr/>
        </p:nvPicPr>
        <p:blipFill rotWithShape="1">
          <a:blip r:embed="rId2">
            <a:alphaModFix amt="45000"/>
            <a:extLst>
              <a:ext uri="{28A0092B-C50C-407E-A947-70E740481C1C}">
                <a14:useLocalDpi xmlns:a14="http://schemas.microsoft.com/office/drawing/2010/main" val="0"/>
              </a:ext>
            </a:extLst>
          </a:blip>
          <a:srcRect l="70758"/>
          <a:stretch/>
        </p:blipFill>
        <p:spPr bwMode="auto">
          <a:xfrm>
            <a:off x="9186530" y="-1"/>
            <a:ext cx="3005470" cy="68520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38F341B-509A-7733-D9DF-CC9C594F4CBB}"/>
              </a:ext>
            </a:extLst>
          </p:cNvPr>
          <p:cNvSpPr txBox="1"/>
          <p:nvPr/>
        </p:nvSpPr>
        <p:spPr>
          <a:xfrm>
            <a:off x="723899" y="2822956"/>
            <a:ext cx="7769277" cy="3661259"/>
          </a:xfrm>
          <a:prstGeom prst="rect">
            <a:avLst/>
          </a:prstGeom>
          <a:noFill/>
        </p:spPr>
        <p:txBody>
          <a:bodyPr wrap="square">
            <a:spAutoFit/>
          </a:bodyPr>
          <a:lstStyle/>
          <a:p>
            <a:pPr lvl="0">
              <a:lnSpc>
                <a:spcPct val="115000"/>
              </a:lnSpc>
              <a:spcAft>
                <a:spcPts val="800"/>
              </a:spcAft>
            </a:pPr>
            <a:r>
              <a:rPr lang="en-GB" sz="2800" b="1" kern="100" dirty="0">
                <a:solidFill>
                  <a:srgbClr val="E67FA1"/>
                </a:solidFill>
                <a:effectLst/>
                <a:latin typeface="Bahnschrift SemiCondensed" panose="020B0502040204020203" pitchFamily="34" charset="0"/>
                <a:ea typeface="Aptos" panose="020B0004020202020204" pitchFamily="34" charset="0"/>
                <a:cs typeface="Times New Roman" panose="02020603050405020304" pitchFamily="18" charset="0"/>
              </a:rPr>
              <a:t>1. They find it exciting.</a:t>
            </a:r>
          </a:p>
          <a:p>
            <a:pPr>
              <a:lnSpc>
                <a:spcPct val="115000"/>
              </a:lnSpc>
              <a:spcAft>
                <a:spcPts val="800"/>
              </a:spcAft>
            </a:pPr>
            <a:r>
              <a:rPr lang="en-GB" sz="2000" kern="100" dirty="0">
                <a:effectLst/>
                <a:latin typeface="Quicksand" panose="00000500000000000000" pitchFamily="2" charset="0"/>
                <a:ea typeface="Aptos" panose="020B0004020202020204" pitchFamily="34" charset="0"/>
                <a:cs typeface="Times New Roman" panose="02020603050405020304" pitchFamily="18" charset="0"/>
              </a:rPr>
              <a:t>They think it will give them excitement and maybe mistakenly think that people will support what they are doing or find it amusing</a:t>
            </a:r>
            <a:r>
              <a:rPr lang="en-GB" sz="2400" kern="100" dirty="0">
                <a:effectLst/>
                <a:latin typeface="Quicksand" panose="00000500000000000000" pitchFamily="2" charset="0"/>
                <a:ea typeface="Aptos" panose="020B0004020202020204" pitchFamily="34" charset="0"/>
                <a:cs typeface="Times New Roman" panose="02020603050405020304" pitchFamily="18" charset="0"/>
              </a:rPr>
              <a:t>.</a:t>
            </a:r>
          </a:p>
          <a:p>
            <a:pPr>
              <a:lnSpc>
                <a:spcPct val="115000"/>
              </a:lnSpc>
              <a:spcAft>
                <a:spcPts val="800"/>
              </a:spcAft>
            </a:pPr>
            <a:r>
              <a:rPr lang="en-GB" sz="2000" kern="100" dirty="0">
                <a:effectLst/>
                <a:latin typeface="Bahnschrift SemiCondensed" panose="020B0502040204020203" pitchFamily="34" charset="0"/>
                <a:ea typeface="Aptos" panose="020B0004020202020204" pitchFamily="34" charset="0"/>
                <a:cs typeface="Times New Roman" panose="02020603050405020304" pitchFamily="18" charset="0"/>
              </a:rPr>
              <a:t> </a:t>
            </a:r>
          </a:p>
          <a:p>
            <a:pPr lvl="0">
              <a:lnSpc>
                <a:spcPct val="115000"/>
              </a:lnSpc>
              <a:spcAft>
                <a:spcPts val="800"/>
              </a:spcAft>
            </a:pPr>
            <a:r>
              <a:rPr lang="en-GB" sz="2800" b="1" kern="100" dirty="0">
                <a:solidFill>
                  <a:srgbClr val="E67FA1"/>
                </a:solidFill>
                <a:effectLst/>
                <a:latin typeface="Bahnschrift SemiCondensed" panose="020B0502040204020203" pitchFamily="34" charset="0"/>
                <a:ea typeface="Aptos" panose="020B0004020202020204" pitchFamily="34" charset="0"/>
                <a:cs typeface="Times New Roman" panose="02020603050405020304" pitchFamily="18" charset="0"/>
              </a:rPr>
              <a:t>2. They want revenge.</a:t>
            </a:r>
          </a:p>
          <a:p>
            <a:pPr>
              <a:lnSpc>
                <a:spcPct val="115000"/>
              </a:lnSpc>
              <a:spcAft>
                <a:spcPts val="800"/>
              </a:spcAft>
            </a:pPr>
            <a:r>
              <a:rPr lang="en-GB" sz="2000" kern="100" dirty="0">
                <a:effectLst/>
                <a:latin typeface="Quicksand" panose="00000500000000000000" pitchFamily="2" charset="0"/>
                <a:ea typeface="Aptos" panose="020B0004020202020204" pitchFamily="34" charset="0"/>
                <a:cs typeface="Times New Roman" panose="02020603050405020304" pitchFamily="18" charset="0"/>
              </a:rPr>
              <a:t>They are acting out against an act of terrorism, something they think is unfair, or something that has affected them personally.</a:t>
            </a:r>
          </a:p>
        </p:txBody>
      </p:sp>
      <p:sp>
        <p:nvSpPr>
          <p:cNvPr id="8" name="Slide Number Placeholder 1">
            <a:extLst>
              <a:ext uri="{FF2B5EF4-FFF2-40B4-BE49-F238E27FC236}">
                <a16:creationId xmlns:a16="http://schemas.microsoft.com/office/drawing/2014/main" id="{C848F923-B87D-C5CA-2C68-9CC9732D1CD1}"/>
              </a:ext>
            </a:extLst>
          </p:cNvPr>
          <p:cNvSpPr>
            <a:spLocks noGrp="1"/>
          </p:cNvSpPr>
          <p:nvPr>
            <p:ph type="sldNum" sz="quarter" idx="12"/>
          </p:nvPr>
        </p:nvSpPr>
        <p:spPr>
          <a:xfrm>
            <a:off x="-2040079" y="6356350"/>
            <a:ext cx="2743200" cy="365125"/>
          </a:xfrm>
        </p:spPr>
        <p:txBody>
          <a:bodyPr/>
          <a:lstStyle/>
          <a:p>
            <a:fld id="{CF2B712C-E831-4F93-9645-BD32FE950639}" type="slidenum">
              <a:rPr lang="en-GB" smtClean="0"/>
              <a:t>21</a:t>
            </a:fld>
            <a:endParaRPr lang="en-GB" dirty="0"/>
          </a:p>
        </p:txBody>
      </p:sp>
    </p:spTree>
    <p:extLst>
      <p:ext uri="{BB962C8B-B14F-4D97-AF65-F5344CB8AC3E}">
        <p14:creationId xmlns:p14="http://schemas.microsoft.com/office/powerpoint/2010/main" val="3079334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736D3-ABF1-F1ED-C1E4-EBA2373963C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5FBB9B7-EDFA-7F52-FCC3-CDF746E88BB9}"/>
              </a:ext>
            </a:extLst>
          </p:cNvPr>
          <p:cNvSpPr/>
          <p:nvPr/>
        </p:nvSpPr>
        <p:spPr>
          <a:xfrm>
            <a:off x="3005470" y="-1"/>
            <a:ext cx="9186530" cy="2347433"/>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endParaRPr>
          </a:p>
        </p:txBody>
      </p:sp>
      <p:sp>
        <p:nvSpPr>
          <p:cNvPr id="2" name="Title 1">
            <a:extLst>
              <a:ext uri="{FF2B5EF4-FFF2-40B4-BE49-F238E27FC236}">
                <a16:creationId xmlns:a16="http://schemas.microsoft.com/office/drawing/2014/main" id="{BA2B7913-132E-ABF2-E7C5-373E2CC54147}"/>
              </a:ext>
            </a:extLst>
          </p:cNvPr>
          <p:cNvSpPr>
            <a:spLocks noGrp="1"/>
          </p:cNvSpPr>
          <p:nvPr>
            <p:ph type="title"/>
          </p:nvPr>
        </p:nvSpPr>
        <p:spPr>
          <a:xfrm>
            <a:off x="3437375" y="315612"/>
            <a:ext cx="10515600" cy="1325563"/>
          </a:xfrm>
        </p:spPr>
        <p:txBody>
          <a:bodyPr/>
          <a:lstStyle/>
          <a:p>
            <a:r>
              <a:rPr lang="en-GB" b="1">
                <a:solidFill>
                  <a:schemeClr val="bg1"/>
                </a:solidFill>
                <a:latin typeface="Bahnschrift Condensed" panose="020B0502040204020203" pitchFamily="34" charset="0"/>
              </a:rPr>
              <a:t>Why would someone commit a hate crime?</a:t>
            </a:r>
          </a:p>
        </p:txBody>
      </p:sp>
      <p:sp>
        <p:nvSpPr>
          <p:cNvPr id="3" name="Content Placeholder 2">
            <a:extLst>
              <a:ext uri="{FF2B5EF4-FFF2-40B4-BE49-F238E27FC236}">
                <a16:creationId xmlns:a16="http://schemas.microsoft.com/office/drawing/2014/main" id="{005DB861-9FC3-B28F-8627-385B2D1C0EF1}"/>
              </a:ext>
            </a:extLst>
          </p:cNvPr>
          <p:cNvSpPr>
            <a:spLocks noGrp="1"/>
          </p:cNvSpPr>
          <p:nvPr>
            <p:ph idx="1"/>
          </p:nvPr>
        </p:nvSpPr>
        <p:spPr>
          <a:xfrm>
            <a:off x="3511559" y="1379887"/>
            <a:ext cx="7801935" cy="522576"/>
          </a:xfrm>
        </p:spPr>
        <p:txBody>
          <a:bodyPr vert="horz" lIns="91440" tIns="45720" rIns="91440" bIns="45720" rtlCol="0" anchor="t">
            <a:normAutofit/>
          </a:bodyPr>
          <a:lstStyle/>
          <a:p>
            <a:pPr marL="0" indent="0">
              <a:buNone/>
            </a:pPr>
            <a:r>
              <a:rPr lang="en-GB" sz="2400" b="1" dirty="0">
                <a:solidFill>
                  <a:schemeClr val="bg1"/>
                </a:solidFill>
                <a:latin typeface="Quicksand" panose="00000500000000000000" pitchFamily="2" charset="0"/>
              </a:rPr>
              <a:t>There are 4 common reasons:</a:t>
            </a:r>
          </a:p>
          <a:p>
            <a:pPr marL="0" indent="0">
              <a:buNone/>
            </a:pPr>
            <a:endParaRPr lang="en-GB" sz="2400" b="1" dirty="0">
              <a:solidFill>
                <a:schemeClr val="bg1"/>
              </a:solidFill>
              <a:latin typeface="Quicksand" panose="00000500000000000000" pitchFamily="2" charset="0"/>
            </a:endParaRPr>
          </a:p>
          <a:p>
            <a:pPr marL="0" indent="0">
              <a:buNone/>
            </a:pPr>
            <a:endParaRPr lang="en-GB" sz="2000" dirty="0">
              <a:latin typeface="Quicksand" panose="00000500000000000000" pitchFamily="2" charset="0"/>
            </a:endParaRPr>
          </a:p>
          <a:p>
            <a:pPr marL="0" indent="0">
              <a:buNone/>
            </a:pPr>
            <a:endParaRPr lang="en-GB" sz="2000" dirty="0">
              <a:latin typeface="Quicksand" panose="00000500000000000000" pitchFamily="2" charset="0"/>
            </a:endParaRPr>
          </a:p>
          <a:p>
            <a:pPr marL="0" indent="0">
              <a:buNone/>
            </a:pPr>
            <a:endParaRPr lang="en-GB" sz="2000" dirty="0">
              <a:latin typeface="Quicksand" panose="00000500000000000000" pitchFamily="2" charset="0"/>
            </a:endParaRPr>
          </a:p>
        </p:txBody>
      </p:sp>
      <p:pic>
        <p:nvPicPr>
          <p:cNvPr id="2050" name="Picture 2" descr="641,600+ Crowd Of People Stock Photos, Pictures &amp; Royalty-Free Images -  iStock | Crowd of people from above, Crowd of people walking, Large crowd  of people">
            <a:extLst>
              <a:ext uri="{FF2B5EF4-FFF2-40B4-BE49-F238E27FC236}">
                <a16:creationId xmlns:a16="http://schemas.microsoft.com/office/drawing/2014/main" id="{65724E4D-C633-A8BE-C2BC-BAAC332307AC}"/>
              </a:ext>
            </a:extLst>
          </p:cNvPr>
          <p:cNvPicPr>
            <a:picLocks noChangeAspect="1" noChangeArrowheads="1"/>
          </p:cNvPicPr>
          <p:nvPr/>
        </p:nvPicPr>
        <p:blipFill rotWithShape="1">
          <a:blip r:embed="rId2">
            <a:alphaModFix amt="45000"/>
            <a:extLst>
              <a:ext uri="{28A0092B-C50C-407E-A947-70E740481C1C}">
                <a14:useLocalDpi xmlns:a14="http://schemas.microsoft.com/office/drawing/2010/main" val="0"/>
              </a:ext>
            </a:extLst>
          </a:blip>
          <a:srcRect l="70758"/>
          <a:stretch/>
        </p:blipFill>
        <p:spPr bwMode="auto">
          <a:xfrm>
            <a:off x="0" y="5907"/>
            <a:ext cx="3005470" cy="68520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B4181D3-1285-2C9F-078F-44A1D75D27C1}"/>
              </a:ext>
            </a:extLst>
          </p:cNvPr>
          <p:cNvSpPr txBox="1"/>
          <p:nvPr/>
        </p:nvSpPr>
        <p:spPr>
          <a:xfrm>
            <a:off x="3437375" y="2715647"/>
            <a:ext cx="8455785" cy="4047005"/>
          </a:xfrm>
          <a:prstGeom prst="rect">
            <a:avLst/>
          </a:prstGeom>
          <a:noFill/>
        </p:spPr>
        <p:txBody>
          <a:bodyPr wrap="square">
            <a:spAutoFit/>
          </a:bodyPr>
          <a:lstStyle/>
          <a:p>
            <a:pPr lvl="0">
              <a:lnSpc>
                <a:spcPct val="115000"/>
              </a:lnSpc>
              <a:spcAft>
                <a:spcPts val="800"/>
              </a:spcAft>
            </a:pPr>
            <a:r>
              <a:rPr lang="en-GB" sz="2800" b="1" kern="100" dirty="0">
                <a:solidFill>
                  <a:srgbClr val="E67FA1"/>
                </a:solidFill>
                <a:effectLst/>
                <a:latin typeface="Bahnschrift SemiCondensed" panose="020B0502040204020203" pitchFamily="34" charset="0"/>
                <a:ea typeface="Aptos" panose="020B0004020202020204" pitchFamily="34" charset="0"/>
                <a:cs typeface="Times New Roman" panose="02020603050405020304" pitchFamily="18" charset="0"/>
              </a:rPr>
              <a:t>3. They think that they are defending against something.</a:t>
            </a:r>
          </a:p>
          <a:p>
            <a:pPr>
              <a:lnSpc>
                <a:spcPct val="115000"/>
              </a:lnSpc>
              <a:spcAft>
                <a:spcPts val="800"/>
              </a:spcAft>
            </a:pPr>
            <a:r>
              <a:rPr lang="en-GB" sz="1900" kern="100" dirty="0">
                <a:effectLst/>
                <a:latin typeface="Quicksand" panose="00000500000000000000" pitchFamily="2" charset="0"/>
                <a:ea typeface="Aptos" panose="020B0004020202020204" pitchFamily="34" charset="0"/>
                <a:cs typeface="Times New Roman" panose="02020603050405020304" pitchFamily="18" charset="0"/>
              </a:rPr>
              <a:t>They think that they need to stand up against a group that poses them a risk and therefore use hateful words and actions.</a:t>
            </a:r>
          </a:p>
          <a:p>
            <a:pPr>
              <a:lnSpc>
                <a:spcPct val="115000"/>
              </a:lnSpc>
              <a:spcAft>
                <a:spcPts val="800"/>
              </a:spcAft>
            </a:pPr>
            <a:r>
              <a:rPr lang="en-GB" sz="2000" kern="100" dirty="0">
                <a:effectLst/>
                <a:latin typeface="Bahnschrift SemiCondensed" panose="020B0502040204020203" pitchFamily="34" charset="0"/>
                <a:ea typeface="Aptos" panose="020B0004020202020204" pitchFamily="34" charset="0"/>
                <a:cs typeface="Times New Roman" panose="02020603050405020304" pitchFamily="18" charset="0"/>
              </a:rPr>
              <a:t> </a:t>
            </a:r>
          </a:p>
          <a:p>
            <a:pPr lvl="0">
              <a:lnSpc>
                <a:spcPct val="115000"/>
              </a:lnSpc>
              <a:spcAft>
                <a:spcPts val="800"/>
              </a:spcAft>
            </a:pPr>
            <a:r>
              <a:rPr lang="en-GB" sz="2800" b="1" kern="100" dirty="0">
                <a:solidFill>
                  <a:srgbClr val="E67FA1"/>
                </a:solidFill>
                <a:effectLst/>
                <a:latin typeface="Bahnschrift SemiCondensed" panose="020B0502040204020203" pitchFamily="34" charset="0"/>
                <a:ea typeface="Aptos" panose="020B0004020202020204" pitchFamily="34" charset="0"/>
                <a:cs typeface="Times New Roman" panose="02020603050405020304" pitchFamily="18" charset="0"/>
              </a:rPr>
              <a:t>4. They believe they have a “cause”.</a:t>
            </a:r>
          </a:p>
          <a:p>
            <a:pPr>
              <a:lnSpc>
                <a:spcPct val="115000"/>
              </a:lnSpc>
              <a:spcAft>
                <a:spcPts val="800"/>
              </a:spcAft>
            </a:pPr>
            <a:r>
              <a:rPr lang="en-GB" sz="1900" kern="100" dirty="0">
                <a:effectLst/>
                <a:latin typeface="Quicksand" panose="00000500000000000000" pitchFamily="2" charset="0"/>
                <a:ea typeface="Aptos" panose="020B0004020202020204" pitchFamily="34" charset="0"/>
                <a:cs typeface="Times New Roman" panose="02020603050405020304" pitchFamily="18" charset="0"/>
              </a:rPr>
              <a:t>Possibly they are part of a group online or meeting up to act against </a:t>
            </a:r>
            <a:r>
              <a:rPr lang="en-GB" sz="1900" kern="100" dirty="0">
                <a:latin typeface="Quicksand" panose="00000500000000000000" pitchFamily="2" charset="0"/>
                <a:ea typeface="Aptos" panose="020B0004020202020204" pitchFamily="34" charset="0"/>
                <a:cs typeface="Times New Roman" panose="02020603050405020304" pitchFamily="18" charset="0"/>
              </a:rPr>
              <a:t>others that </a:t>
            </a:r>
            <a:r>
              <a:rPr lang="en-GB" sz="1900" kern="100" dirty="0">
                <a:effectLst/>
                <a:latin typeface="Quicksand" panose="00000500000000000000" pitchFamily="2" charset="0"/>
                <a:ea typeface="Aptos" panose="020B0004020202020204" pitchFamily="34" charset="0"/>
                <a:cs typeface="Times New Roman" panose="02020603050405020304" pitchFamily="18" charset="0"/>
              </a:rPr>
              <a:t>they consider to be a rival religion or race. </a:t>
            </a:r>
          </a:p>
          <a:p>
            <a:pPr>
              <a:lnSpc>
                <a:spcPct val="115000"/>
              </a:lnSpc>
              <a:spcAft>
                <a:spcPts val="800"/>
              </a:spcAft>
            </a:pPr>
            <a:r>
              <a:rPr lang="en-GB" sz="1900" kern="100" dirty="0">
                <a:effectLst/>
                <a:latin typeface="Quicksand" panose="00000500000000000000" pitchFamily="2" charset="0"/>
                <a:ea typeface="Aptos" panose="020B0004020202020204" pitchFamily="34" charset="0"/>
                <a:cs typeface="Times New Roman" panose="02020603050405020304" pitchFamily="18" charset="0"/>
              </a:rPr>
              <a:t>This can be influenced by misinformation from people they know and/or online.</a:t>
            </a:r>
          </a:p>
        </p:txBody>
      </p:sp>
      <p:sp>
        <p:nvSpPr>
          <p:cNvPr id="6" name="Slide Number Placeholder 5">
            <a:extLst>
              <a:ext uri="{FF2B5EF4-FFF2-40B4-BE49-F238E27FC236}">
                <a16:creationId xmlns:a16="http://schemas.microsoft.com/office/drawing/2014/main" id="{754CA74D-59FD-01B0-8833-8C78F739523D}"/>
              </a:ext>
            </a:extLst>
          </p:cNvPr>
          <p:cNvSpPr>
            <a:spLocks noGrp="1"/>
          </p:cNvSpPr>
          <p:nvPr>
            <p:ph type="sldNum" sz="quarter" idx="12"/>
          </p:nvPr>
        </p:nvSpPr>
        <p:spPr/>
        <p:txBody>
          <a:bodyPr/>
          <a:lstStyle/>
          <a:p>
            <a:fld id="{CF2B712C-E831-4F93-9645-BD32FE950639}" type="slidenum">
              <a:rPr lang="en-GB" smtClean="0"/>
              <a:t>22</a:t>
            </a:fld>
            <a:endParaRPr lang="en-GB" dirty="0"/>
          </a:p>
        </p:txBody>
      </p:sp>
    </p:spTree>
    <p:extLst>
      <p:ext uri="{BB962C8B-B14F-4D97-AF65-F5344CB8AC3E}">
        <p14:creationId xmlns:p14="http://schemas.microsoft.com/office/powerpoint/2010/main" val="2664545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3759E-4CFE-9FB1-294D-B775F8567EA5}"/>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27F4A02B-35FE-4063-2AE5-8D436E1A7E8B}"/>
              </a:ext>
            </a:extLst>
          </p:cNvPr>
          <p:cNvSpPr/>
          <p:nvPr/>
        </p:nvSpPr>
        <p:spPr>
          <a:xfrm>
            <a:off x="6140389" y="2801502"/>
            <a:ext cx="5428361" cy="2269261"/>
          </a:xfrm>
          <a:prstGeom prst="roundRect">
            <a:avLst>
              <a:gd name="adj" fmla="val 18093"/>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2CD22069-E041-208F-7DD1-B2E24D267370}"/>
              </a:ext>
            </a:extLst>
          </p:cNvPr>
          <p:cNvSpPr/>
          <p:nvPr/>
        </p:nvSpPr>
        <p:spPr>
          <a:xfrm>
            <a:off x="541458" y="2801503"/>
            <a:ext cx="5428361" cy="2269260"/>
          </a:xfrm>
          <a:prstGeom prst="roundRect">
            <a:avLst>
              <a:gd name="adj" fmla="val 18093"/>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1C77333-A101-C878-A59B-2A27E0A1166A}"/>
              </a:ext>
            </a:extLst>
          </p:cNvPr>
          <p:cNvSpPr/>
          <p:nvPr/>
        </p:nvSpPr>
        <p:spPr>
          <a:xfrm>
            <a:off x="-466273" y="-302204"/>
            <a:ext cx="13000244" cy="2409227"/>
          </a:xfrm>
          <a:prstGeom prst="rect">
            <a:avLst/>
          </a:prstGeom>
          <a:solidFill>
            <a:srgbClr val="E67FA1">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Clock Vector Icons free download in SVG, PNG Format">
            <a:extLst>
              <a:ext uri="{FF2B5EF4-FFF2-40B4-BE49-F238E27FC236}">
                <a16:creationId xmlns:a16="http://schemas.microsoft.com/office/drawing/2014/main" id="{63347FCF-89FD-189D-5F40-D2D0CB5FA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220" y="509682"/>
            <a:ext cx="1213866" cy="12138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D048F9-4E3F-07A3-B20D-65EBBA01FEE4}"/>
              </a:ext>
            </a:extLst>
          </p:cNvPr>
          <p:cNvSpPr>
            <a:spLocks noGrp="1"/>
          </p:cNvSpPr>
          <p:nvPr>
            <p:ph type="title"/>
          </p:nvPr>
        </p:nvSpPr>
        <p:spPr>
          <a:xfrm>
            <a:off x="2219529" y="462401"/>
            <a:ext cx="10515600" cy="1325563"/>
          </a:xfrm>
        </p:spPr>
        <p:txBody>
          <a:bodyPr>
            <a:normAutofit/>
          </a:bodyPr>
          <a:lstStyle/>
          <a:p>
            <a:r>
              <a:rPr lang="en-GB" sz="5400" dirty="0">
                <a:latin typeface="Bahnschrift Condensed" panose="020B0502040204020203" pitchFamily="34" charset="0"/>
              </a:rPr>
              <a:t>What do you think?</a:t>
            </a:r>
          </a:p>
        </p:txBody>
      </p:sp>
      <p:sp>
        <p:nvSpPr>
          <p:cNvPr id="9" name="TextBox 8">
            <a:extLst>
              <a:ext uri="{FF2B5EF4-FFF2-40B4-BE49-F238E27FC236}">
                <a16:creationId xmlns:a16="http://schemas.microsoft.com/office/drawing/2014/main" id="{CFD467CB-E98A-CFB1-FD68-7C34B85E566F}"/>
              </a:ext>
            </a:extLst>
          </p:cNvPr>
          <p:cNvSpPr txBox="1"/>
          <p:nvPr/>
        </p:nvSpPr>
        <p:spPr>
          <a:xfrm>
            <a:off x="861752" y="3429000"/>
            <a:ext cx="4787772" cy="1138773"/>
          </a:xfrm>
          <a:prstGeom prst="rect">
            <a:avLst/>
          </a:prstGeom>
          <a:noFill/>
        </p:spPr>
        <p:txBody>
          <a:bodyPr wrap="square">
            <a:spAutoFit/>
          </a:bodyPr>
          <a:lstStyle/>
          <a:p>
            <a:pPr algn="ctr">
              <a:lnSpc>
                <a:spcPct val="100000"/>
              </a:lnSpc>
            </a:pPr>
            <a:r>
              <a:rPr lang="en-GB" sz="2400" b="1" dirty="0">
                <a:solidFill>
                  <a:schemeClr val="bg1"/>
                </a:solidFill>
                <a:latin typeface="Quicksand" panose="00000500000000000000" pitchFamily="2" charset="0"/>
              </a:rPr>
              <a:t>1. Are any of these reasons to commit a hate crime justified?</a:t>
            </a:r>
          </a:p>
          <a:p>
            <a:endParaRPr lang="en-US" sz="2000" dirty="0"/>
          </a:p>
        </p:txBody>
      </p:sp>
      <p:sp>
        <p:nvSpPr>
          <p:cNvPr id="12" name="TextBox 11">
            <a:extLst>
              <a:ext uri="{FF2B5EF4-FFF2-40B4-BE49-F238E27FC236}">
                <a16:creationId xmlns:a16="http://schemas.microsoft.com/office/drawing/2014/main" id="{D14436AC-D08D-9403-A60A-0E1FAFAF60D1}"/>
              </a:ext>
            </a:extLst>
          </p:cNvPr>
          <p:cNvSpPr txBox="1"/>
          <p:nvPr/>
        </p:nvSpPr>
        <p:spPr>
          <a:xfrm>
            <a:off x="6290113" y="3182079"/>
            <a:ext cx="5092058" cy="1508105"/>
          </a:xfrm>
          <a:prstGeom prst="rect">
            <a:avLst/>
          </a:prstGeom>
          <a:noFill/>
        </p:spPr>
        <p:txBody>
          <a:bodyPr wrap="square">
            <a:spAutoFit/>
          </a:bodyPr>
          <a:lstStyle/>
          <a:p>
            <a:pPr algn="ctr"/>
            <a:r>
              <a:rPr lang="en-GB" sz="2300" b="1" dirty="0">
                <a:solidFill>
                  <a:schemeClr val="bg1"/>
                </a:solidFill>
                <a:latin typeface="Quicksand" panose="00000500000000000000" pitchFamily="2" charset="0"/>
              </a:rPr>
              <a:t>2. What would you say to challenge someone who was going to commit a hate crime because of one of these reasons?</a:t>
            </a:r>
          </a:p>
        </p:txBody>
      </p:sp>
      <p:sp>
        <p:nvSpPr>
          <p:cNvPr id="10" name="Slide Number Placeholder 9">
            <a:extLst>
              <a:ext uri="{FF2B5EF4-FFF2-40B4-BE49-F238E27FC236}">
                <a16:creationId xmlns:a16="http://schemas.microsoft.com/office/drawing/2014/main" id="{8521AD33-C926-233A-4DC8-B20032C15E95}"/>
              </a:ext>
            </a:extLst>
          </p:cNvPr>
          <p:cNvSpPr>
            <a:spLocks noGrp="1"/>
          </p:cNvSpPr>
          <p:nvPr>
            <p:ph type="sldNum" sz="quarter" idx="12"/>
          </p:nvPr>
        </p:nvSpPr>
        <p:spPr/>
        <p:txBody>
          <a:bodyPr/>
          <a:lstStyle/>
          <a:p>
            <a:fld id="{CF2B712C-E831-4F93-9645-BD32FE950639}" type="slidenum">
              <a:rPr lang="en-GB" smtClean="0"/>
              <a:t>23</a:t>
            </a:fld>
            <a:endParaRPr lang="en-GB"/>
          </a:p>
        </p:txBody>
      </p:sp>
    </p:spTree>
    <p:extLst>
      <p:ext uri="{BB962C8B-B14F-4D97-AF65-F5344CB8AC3E}">
        <p14:creationId xmlns:p14="http://schemas.microsoft.com/office/powerpoint/2010/main" val="381493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odel Law for Human Rights Defenders | ISHR">
            <a:extLst>
              <a:ext uri="{FF2B5EF4-FFF2-40B4-BE49-F238E27FC236}">
                <a16:creationId xmlns:a16="http://schemas.microsoft.com/office/drawing/2014/main" id="{C25D00D8-682A-EFE8-B9DF-CEE9CC4AB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 y="-460219"/>
            <a:ext cx="12192000" cy="73202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425C12B-F6E8-A193-087A-6E088D51672E}"/>
              </a:ext>
            </a:extLst>
          </p:cNvPr>
          <p:cNvSpPr/>
          <p:nvPr/>
        </p:nvSpPr>
        <p:spPr>
          <a:xfrm>
            <a:off x="0" y="494598"/>
            <a:ext cx="12192000" cy="6363402"/>
          </a:xfrm>
          <a:prstGeom prst="rect">
            <a:avLst/>
          </a:prstGeom>
          <a:solidFill>
            <a:srgbClr val="E67FA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endParaRPr>
          </a:p>
        </p:txBody>
      </p:sp>
      <p:sp>
        <p:nvSpPr>
          <p:cNvPr id="6" name="Rounded Rectangle 5">
            <a:extLst>
              <a:ext uri="{FF2B5EF4-FFF2-40B4-BE49-F238E27FC236}">
                <a16:creationId xmlns:a16="http://schemas.microsoft.com/office/drawing/2014/main" id="{CDAE28CE-7A60-8602-A172-CC46A755305E}"/>
              </a:ext>
            </a:extLst>
          </p:cNvPr>
          <p:cNvSpPr/>
          <p:nvPr/>
        </p:nvSpPr>
        <p:spPr>
          <a:xfrm>
            <a:off x="838200" y="2081919"/>
            <a:ext cx="10515600" cy="1237522"/>
          </a:xfrm>
          <a:prstGeom prst="roundRect">
            <a:avLst>
              <a:gd name="adj" fmla="val 154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4CDB9C79-F1B1-FFC4-1BAD-0217BEDC58C1}"/>
              </a:ext>
            </a:extLst>
          </p:cNvPr>
          <p:cNvSpPr/>
          <p:nvPr/>
        </p:nvSpPr>
        <p:spPr>
          <a:xfrm>
            <a:off x="838200" y="3534698"/>
            <a:ext cx="10239771" cy="1932997"/>
          </a:xfrm>
          <a:prstGeom prst="roundRect">
            <a:avLst>
              <a:gd name="adj" fmla="val 154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7ECA77-8692-8600-FED1-FF2864883FB6}"/>
              </a:ext>
            </a:extLst>
          </p:cNvPr>
          <p:cNvSpPr>
            <a:spLocks noGrp="1"/>
          </p:cNvSpPr>
          <p:nvPr>
            <p:ph type="title"/>
          </p:nvPr>
        </p:nvSpPr>
        <p:spPr>
          <a:xfrm>
            <a:off x="838200" y="730885"/>
            <a:ext cx="10515600" cy="1325563"/>
          </a:xfrm>
        </p:spPr>
        <p:txBody>
          <a:bodyPr/>
          <a:lstStyle/>
          <a:p>
            <a:r>
              <a:rPr lang="en-GB">
                <a:solidFill>
                  <a:schemeClr val="bg1"/>
                </a:solidFill>
                <a:latin typeface="Bahnschrift Condensed" panose="020B0502040204020203" pitchFamily="34" charset="0"/>
              </a:rPr>
              <a:t>The law and harmful content</a:t>
            </a:r>
          </a:p>
        </p:txBody>
      </p:sp>
      <p:sp>
        <p:nvSpPr>
          <p:cNvPr id="3" name="Content Placeholder 2">
            <a:extLst>
              <a:ext uri="{FF2B5EF4-FFF2-40B4-BE49-F238E27FC236}">
                <a16:creationId xmlns:a16="http://schemas.microsoft.com/office/drawing/2014/main" id="{A9C398C1-1E72-84AC-C2E6-38EC8B53B3FD}"/>
              </a:ext>
            </a:extLst>
          </p:cNvPr>
          <p:cNvSpPr>
            <a:spLocks noGrp="1"/>
          </p:cNvSpPr>
          <p:nvPr>
            <p:ph idx="1"/>
          </p:nvPr>
        </p:nvSpPr>
        <p:spPr>
          <a:xfrm>
            <a:off x="1114029" y="2393718"/>
            <a:ext cx="9998413" cy="1012154"/>
          </a:xfrm>
        </p:spPr>
        <p:txBody>
          <a:bodyPr>
            <a:normAutofit/>
          </a:bodyPr>
          <a:lstStyle/>
          <a:p>
            <a:pPr marL="0" indent="0">
              <a:lnSpc>
                <a:spcPct val="100000"/>
              </a:lnSpc>
              <a:buNone/>
            </a:pPr>
            <a:r>
              <a:rPr lang="en-GB" sz="1800" dirty="0">
                <a:latin typeface="Quicksand" panose="00000500000000000000" pitchFamily="2" charset="0"/>
              </a:rPr>
              <a:t>The law protects us from harmful actions like hate crime, but what about harmful information online? To stay safe, we need to know what this looks like and how to spot it.</a:t>
            </a:r>
          </a:p>
        </p:txBody>
      </p:sp>
      <p:sp>
        <p:nvSpPr>
          <p:cNvPr id="12" name="TextBox 11">
            <a:extLst>
              <a:ext uri="{FF2B5EF4-FFF2-40B4-BE49-F238E27FC236}">
                <a16:creationId xmlns:a16="http://schemas.microsoft.com/office/drawing/2014/main" id="{AE50422C-6F3C-F104-AA30-913EE9EDF62D}"/>
              </a:ext>
            </a:extLst>
          </p:cNvPr>
          <p:cNvSpPr txBox="1"/>
          <p:nvPr/>
        </p:nvSpPr>
        <p:spPr>
          <a:xfrm>
            <a:off x="1114029" y="3817785"/>
            <a:ext cx="9722585" cy="1477328"/>
          </a:xfrm>
          <a:prstGeom prst="rect">
            <a:avLst/>
          </a:prstGeom>
          <a:noFill/>
        </p:spPr>
        <p:txBody>
          <a:bodyPr wrap="square">
            <a:spAutoFit/>
          </a:bodyPr>
          <a:lstStyle/>
          <a:p>
            <a:pPr marL="0" indent="0">
              <a:lnSpc>
                <a:spcPct val="100000"/>
              </a:lnSpc>
              <a:buNone/>
            </a:pPr>
            <a:r>
              <a:rPr lang="en-GB" b="1" dirty="0">
                <a:latin typeface="Quicksand" panose="00000500000000000000" pitchFamily="2" charset="0"/>
              </a:rPr>
              <a:t>Misinformation</a:t>
            </a:r>
            <a:r>
              <a:rPr lang="en-GB" dirty="0">
                <a:latin typeface="Quicksand" panose="00000500000000000000" pitchFamily="2" charset="0"/>
              </a:rPr>
              <a:t> and </a:t>
            </a:r>
            <a:r>
              <a:rPr lang="en-GB" b="1" dirty="0">
                <a:latin typeface="Quicksand" panose="00000500000000000000" pitchFamily="2" charset="0"/>
              </a:rPr>
              <a:t>disinformation</a:t>
            </a:r>
            <a:r>
              <a:rPr lang="en-GB" dirty="0">
                <a:latin typeface="Quicksand" panose="00000500000000000000" pitchFamily="2" charset="0"/>
              </a:rPr>
              <a:t> can spread just like hate speech, causing harm to people and communities.</a:t>
            </a:r>
          </a:p>
          <a:p>
            <a:pPr marL="0" indent="0">
              <a:lnSpc>
                <a:spcPct val="100000"/>
              </a:lnSpc>
              <a:buNone/>
            </a:pPr>
            <a:endParaRPr lang="en-GB" dirty="0">
              <a:latin typeface="Quicksand" panose="00000500000000000000" pitchFamily="2" charset="0"/>
            </a:endParaRPr>
          </a:p>
          <a:p>
            <a:pPr marL="0" indent="0">
              <a:lnSpc>
                <a:spcPct val="100000"/>
              </a:lnSpc>
              <a:buNone/>
            </a:pPr>
            <a:r>
              <a:rPr lang="en-GB" dirty="0">
                <a:latin typeface="Quicksand" panose="00000500000000000000" pitchFamily="2" charset="0"/>
              </a:rPr>
              <a:t>We also need to know how to spot harmful or false information – as the next short film shows </a:t>
            </a:r>
          </a:p>
        </p:txBody>
      </p:sp>
      <p:sp>
        <p:nvSpPr>
          <p:cNvPr id="8" name="TextBox 7">
            <a:extLst>
              <a:ext uri="{FF2B5EF4-FFF2-40B4-BE49-F238E27FC236}">
                <a16:creationId xmlns:a16="http://schemas.microsoft.com/office/drawing/2014/main" id="{B9F28EB5-5191-B3AF-6270-5B7889135D17}"/>
              </a:ext>
            </a:extLst>
          </p:cNvPr>
          <p:cNvSpPr txBox="1"/>
          <p:nvPr/>
        </p:nvSpPr>
        <p:spPr>
          <a:xfrm>
            <a:off x="938683" y="5909129"/>
            <a:ext cx="7000566" cy="338554"/>
          </a:xfrm>
          <a:prstGeom prst="rect">
            <a:avLst/>
          </a:prstGeom>
          <a:noFill/>
        </p:spPr>
        <p:txBody>
          <a:bodyPr wrap="square">
            <a:spAutoFit/>
          </a:bodyPr>
          <a:lstStyle/>
          <a:p>
            <a:r>
              <a:rPr lang="en-GB" sz="1600" b="0" i="0" dirty="0">
                <a:solidFill>
                  <a:schemeClr val="bg1"/>
                </a:solidFill>
                <a:effectLst/>
                <a:latin typeface="Quicksand" panose="00000500000000000000" pitchFamily="2" charset="0"/>
              </a:rPr>
              <a:t>If you're having trouble accessing the video, here's a direct link:</a:t>
            </a:r>
            <a:endParaRPr lang="en-GB" sz="1600" dirty="0">
              <a:solidFill>
                <a:schemeClr val="bg1"/>
              </a:solidFill>
              <a:latin typeface="Quicksand" panose="00000500000000000000" pitchFamily="2" charset="0"/>
            </a:endParaRPr>
          </a:p>
        </p:txBody>
      </p:sp>
      <p:sp>
        <p:nvSpPr>
          <p:cNvPr id="14" name="TextBox 13">
            <a:extLst>
              <a:ext uri="{FF2B5EF4-FFF2-40B4-BE49-F238E27FC236}">
                <a16:creationId xmlns:a16="http://schemas.microsoft.com/office/drawing/2014/main" id="{F73CAFB4-DBD0-8578-2126-7844EFCCB8AA}"/>
              </a:ext>
            </a:extLst>
          </p:cNvPr>
          <p:cNvSpPr txBox="1"/>
          <p:nvPr/>
        </p:nvSpPr>
        <p:spPr>
          <a:xfrm>
            <a:off x="6988436" y="5883574"/>
            <a:ext cx="7000566" cy="338554"/>
          </a:xfrm>
          <a:prstGeom prst="rect">
            <a:avLst/>
          </a:prstGeom>
          <a:noFill/>
        </p:spPr>
        <p:txBody>
          <a:bodyPr wrap="square">
            <a:spAutoFit/>
          </a:bodyPr>
          <a:lstStyle/>
          <a:p>
            <a:r>
              <a:rPr lang="en-GB" sz="1600" dirty="0">
                <a:solidFill>
                  <a:schemeClr val="bg1"/>
                </a:solidFill>
                <a:latin typeface="Quicksand" panose="00000500000000000000" pitchFamily="2" charset="0"/>
                <a:hlinkClick r:id="rId3">
                  <a:extLst>
                    <a:ext uri="{A12FA001-AC4F-418D-AE19-62706E023703}">
                      <ahyp:hlinkClr xmlns:ahyp="http://schemas.microsoft.com/office/drawing/2018/hyperlinkcolor" val="tx"/>
                    </a:ext>
                  </a:extLst>
                </a:hlinkClick>
              </a:rPr>
              <a:t>FYI fake news </a:t>
            </a:r>
            <a:endParaRPr lang="en-GB" sz="1600" dirty="0">
              <a:solidFill>
                <a:schemeClr val="bg1"/>
              </a:solidFill>
              <a:latin typeface="Quicksand" panose="00000500000000000000" pitchFamily="2" charset="0"/>
            </a:endParaRPr>
          </a:p>
        </p:txBody>
      </p:sp>
      <p:sp>
        <p:nvSpPr>
          <p:cNvPr id="4" name="Arrow: Right 3">
            <a:extLst>
              <a:ext uri="{FF2B5EF4-FFF2-40B4-BE49-F238E27FC236}">
                <a16:creationId xmlns:a16="http://schemas.microsoft.com/office/drawing/2014/main" id="{0073EDA7-D887-8DBD-275C-FD4BA7E6A864}"/>
              </a:ext>
            </a:extLst>
          </p:cNvPr>
          <p:cNvSpPr/>
          <p:nvPr/>
        </p:nvSpPr>
        <p:spPr>
          <a:xfrm>
            <a:off x="10752904" y="4016583"/>
            <a:ext cx="1201792" cy="1034637"/>
          </a:xfrm>
          <a:prstGeom prst="rightArrow">
            <a:avLst/>
          </a:prstGeom>
          <a:solidFill>
            <a:srgbClr val="E67F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9">
            <a:extLst>
              <a:ext uri="{FF2B5EF4-FFF2-40B4-BE49-F238E27FC236}">
                <a16:creationId xmlns:a16="http://schemas.microsoft.com/office/drawing/2014/main" id="{58526BF7-F948-0EE2-D9CF-8CC9495A909F}"/>
              </a:ext>
            </a:extLst>
          </p:cNvPr>
          <p:cNvSpPr>
            <a:spLocks noGrp="1"/>
          </p:cNvSpPr>
          <p:nvPr>
            <p:ph type="sldNum" sz="quarter" idx="12"/>
          </p:nvPr>
        </p:nvSpPr>
        <p:spPr/>
        <p:txBody>
          <a:bodyPr/>
          <a:lstStyle/>
          <a:p>
            <a:fld id="{CF2B712C-E831-4F93-9645-BD32FE950639}" type="slidenum">
              <a:rPr lang="en-GB" smtClean="0">
                <a:solidFill>
                  <a:schemeClr val="bg1"/>
                </a:solidFill>
              </a:rPr>
              <a:t>24</a:t>
            </a:fld>
            <a:endParaRPr lang="en-GB" dirty="0">
              <a:solidFill>
                <a:schemeClr val="bg1"/>
              </a:solidFill>
            </a:endParaRPr>
          </a:p>
        </p:txBody>
      </p:sp>
    </p:spTree>
    <p:extLst>
      <p:ext uri="{BB962C8B-B14F-4D97-AF65-F5344CB8AC3E}">
        <p14:creationId xmlns:p14="http://schemas.microsoft.com/office/powerpoint/2010/main" val="192849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FYI_ How fake news fuelled the UK riots - Sky News (720p, h264, youtube)">
            <a:hlinkClick r:id="" action="ppaction://media"/>
            <a:extLst>
              <a:ext uri="{FF2B5EF4-FFF2-40B4-BE49-F238E27FC236}">
                <a16:creationId xmlns:a16="http://schemas.microsoft.com/office/drawing/2014/main" id="{26AFA753-C6AA-6B77-E742-96974F422820}"/>
              </a:ext>
            </a:extLst>
          </p:cNvPr>
          <p:cNvPicPr>
            <a:picLocks noRot="1" noChangeAspect="1"/>
          </p:cNvPicPr>
          <p:nvPr>
            <a:videoFile r:link="rId1"/>
          </p:nvPr>
        </p:nvPicPr>
        <p:blipFill>
          <a:blip r:embed="rId4"/>
          <a:stretch>
            <a:fillRect/>
          </a:stretch>
        </p:blipFill>
        <p:spPr>
          <a:xfrm>
            <a:off x="7938" y="10160"/>
            <a:ext cx="12174537" cy="6858000"/>
          </a:xfrm>
          <a:prstGeom prst="rect">
            <a:avLst/>
          </a:prstGeom>
        </p:spPr>
      </p:pic>
    </p:spTree>
    <p:extLst>
      <p:ext uri="{BB962C8B-B14F-4D97-AF65-F5344CB8AC3E}">
        <p14:creationId xmlns:p14="http://schemas.microsoft.com/office/powerpoint/2010/main" val="301794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249BBE-A397-0ADF-7ACF-61983EDACBD4}"/>
              </a:ext>
            </a:extLst>
          </p:cNvPr>
          <p:cNvSpPr/>
          <p:nvPr/>
        </p:nvSpPr>
        <p:spPr>
          <a:xfrm>
            <a:off x="-466274" y="-302204"/>
            <a:ext cx="13484183" cy="3536058"/>
          </a:xfrm>
          <a:prstGeom prst="rect">
            <a:avLst/>
          </a:prstGeom>
          <a:solidFill>
            <a:srgbClr val="E67FA1">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980BB2-CE34-EAC6-553E-5DCC81804D58}"/>
              </a:ext>
            </a:extLst>
          </p:cNvPr>
          <p:cNvPicPr>
            <a:picLocks noChangeAspect="1"/>
          </p:cNvPicPr>
          <p:nvPr/>
        </p:nvPicPr>
        <p:blipFill rotWithShape="1">
          <a:blip r:embed="rId3"/>
          <a:srcRect t="42746"/>
          <a:stretch/>
        </p:blipFill>
        <p:spPr>
          <a:xfrm>
            <a:off x="1" y="3233854"/>
            <a:ext cx="12247740" cy="3861044"/>
          </a:xfrm>
          <a:prstGeom prst="rect">
            <a:avLst/>
          </a:prstGeom>
        </p:spPr>
      </p:pic>
      <p:sp>
        <p:nvSpPr>
          <p:cNvPr id="8" name="Title 1">
            <a:extLst>
              <a:ext uri="{FF2B5EF4-FFF2-40B4-BE49-F238E27FC236}">
                <a16:creationId xmlns:a16="http://schemas.microsoft.com/office/drawing/2014/main" id="{9DC9E40C-D2A3-B2F4-206F-5708023B3C4C}"/>
              </a:ext>
            </a:extLst>
          </p:cNvPr>
          <p:cNvSpPr txBox="1">
            <a:spLocks/>
          </p:cNvSpPr>
          <p:nvPr/>
        </p:nvSpPr>
        <p:spPr>
          <a:xfrm>
            <a:off x="838200" y="963951"/>
            <a:ext cx="10515600" cy="16338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 sz="5400" b="1">
                <a:latin typeface="Bahnschrift Condensed" panose="020B0502040204020203" pitchFamily="34" charset="0"/>
              </a:rPr>
              <a:t>How do you feel about what happened </a:t>
            </a:r>
          </a:p>
          <a:p>
            <a:pPr algn="ctr"/>
            <a:r>
              <a:rPr lang="en" sz="5400" b="1">
                <a:latin typeface="Bahnschrift Condensed" panose="020B0502040204020203" pitchFamily="34" charset="0"/>
              </a:rPr>
              <a:t>with the UK disorder of 2024?</a:t>
            </a:r>
            <a:endParaRPr lang="en-GB" sz="8000" b="1">
              <a:latin typeface="Bahnschrift Condensed" panose="020B0502040204020203" pitchFamily="34" charset="0"/>
            </a:endParaRPr>
          </a:p>
        </p:txBody>
      </p:sp>
      <p:sp>
        <p:nvSpPr>
          <p:cNvPr id="3" name="Slide Number Placeholder 2">
            <a:extLst>
              <a:ext uri="{FF2B5EF4-FFF2-40B4-BE49-F238E27FC236}">
                <a16:creationId xmlns:a16="http://schemas.microsoft.com/office/drawing/2014/main" id="{E681F740-9B9C-126B-6CB1-38E1D82D386C}"/>
              </a:ext>
            </a:extLst>
          </p:cNvPr>
          <p:cNvSpPr>
            <a:spLocks noGrp="1"/>
          </p:cNvSpPr>
          <p:nvPr>
            <p:ph type="sldNum" sz="quarter" idx="12"/>
          </p:nvPr>
        </p:nvSpPr>
        <p:spPr/>
        <p:txBody>
          <a:bodyPr/>
          <a:lstStyle/>
          <a:p>
            <a:fld id="{CF2B712C-E831-4F93-9645-BD32FE950639}" type="slidenum">
              <a:rPr lang="en-GB" smtClean="0">
                <a:solidFill>
                  <a:schemeClr val="bg1"/>
                </a:solidFill>
              </a:rPr>
              <a:t>26</a:t>
            </a:fld>
            <a:endParaRPr lang="en-GB" dirty="0">
              <a:solidFill>
                <a:schemeClr val="bg1"/>
              </a:solidFill>
            </a:endParaRPr>
          </a:p>
        </p:txBody>
      </p:sp>
    </p:spTree>
    <p:extLst>
      <p:ext uri="{BB962C8B-B14F-4D97-AF65-F5344CB8AC3E}">
        <p14:creationId xmlns:p14="http://schemas.microsoft.com/office/powerpoint/2010/main" val="594685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ABC1A-4675-56EE-201B-A672C525C3AB}"/>
              </a:ext>
            </a:extLst>
          </p:cNvPr>
          <p:cNvSpPr/>
          <p:nvPr/>
        </p:nvSpPr>
        <p:spPr>
          <a:xfrm>
            <a:off x="838199" y="3309516"/>
            <a:ext cx="4048725" cy="2422211"/>
          </a:xfrm>
          <a:prstGeom prst="round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980BB2-CE34-EAC6-553E-5DCC81804D58}"/>
              </a:ext>
            </a:extLst>
          </p:cNvPr>
          <p:cNvPicPr>
            <a:picLocks noChangeAspect="1"/>
          </p:cNvPicPr>
          <p:nvPr/>
        </p:nvPicPr>
        <p:blipFill rotWithShape="1">
          <a:blip r:embed="rId3">
            <a:alphaModFix amt="10000"/>
          </a:blip>
          <a:srcRect t="42746"/>
          <a:stretch/>
        </p:blipFill>
        <p:spPr>
          <a:xfrm>
            <a:off x="-55740" y="-1263201"/>
            <a:ext cx="12247740" cy="3861044"/>
          </a:xfrm>
          <a:prstGeom prst="rect">
            <a:avLst/>
          </a:prstGeom>
        </p:spPr>
      </p:pic>
      <p:sp>
        <p:nvSpPr>
          <p:cNvPr id="5" name="TextBox 4">
            <a:extLst>
              <a:ext uri="{FF2B5EF4-FFF2-40B4-BE49-F238E27FC236}">
                <a16:creationId xmlns:a16="http://schemas.microsoft.com/office/drawing/2014/main" id="{B5D98967-589C-ECFD-B5FD-C9F9DF50A44A}"/>
              </a:ext>
            </a:extLst>
          </p:cNvPr>
          <p:cNvSpPr txBox="1"/>
          <p:nvPr/>
        </p:nvSpPr>
        <p:spPr>
          <a:xfrm>
            <a:off x="1045799" y="3531531"/>
            <a:ext cx="3615410" cy="1938992"/>
          </a:xfrm>
          <a:prstGeom prst="rect">
            <a:avLst/>
          </a:prstGeom>
          <a:noFill/>
        </p:spPr>
        <p:txBody>
          <a:bodyPr wrap="square">
            <a:spAutoFit/>
          </a:bodyPr>
          <a:lstStyle/>
          <a:p>
            <a:pPr algn="ctr"/>
            <a:r>
              <a:rPr lang="en-GB" sz="2000" b="1">
                <a:solidFill>
                  <a:schemeClr val="bg1"/>
                </a:solidFill>
                <a:latin typeface="Quicksand" pitchFamily="2" charset="77"/>
              </a:rPr>
              <a:t>“The events that have occurred made me feel sad and disappointed but more than anything, I feel very unsafe in the city I have called home for 10 years.”</a:t>
            </a:r>
            <a:endParaRPr lang="en-US" sz="2000" b="1">
              <a:solidFill>
                <a:schemeClr val="bg1"/>
              </a:solidFill>
              <a:latin typeface="Quicksand" pitchFamily="2" charset="77"/>
              <a:cs typeface="Poppins" pitchFamily="2" charset="77"/>
            </a:endParaRPr>
          </a:p>
        </p:txBody>
      </p:sp>
      <p:pic>
        <p:nvPicPr>
          <p:cNvPr id="10" name="Picture 9">
            <a:extLst>
              <a:ext uri="{FF2B5EF4-FFF2-40B4-BE49-F238E27FC236}">
                <a16:creationId xmlns:a16="http://schemas.microsoft.com/office/drawing/2014/main" id="{0DFEC92C-7808-21E9-6B3C-5328B9DC9A80}"/>
              </a:ext>
            </a:extLst>
          </p:cNvPr>
          <p:cNvPicPr>
            <a:picLocks noChangeAspect="1"/>
          </p:cNvPicPr>
          <p:nvPr/>
        </p:nvPicPr>
        <p:blipFill>
          <a:blip r:embed="rId4"/>
          <a:stretch>
            <a:fillRect/>
          </a:stretch>
        </p:blipFill>
        <p:spPr>
          <a:xfrm>
            <a:off x="5647995" y="2276279"/>
            <a:ext cx="5782934" cy="3861044"/>
          </a:xfrm>
          <a:prstGeom prst="rect">
            <a:avLst/>
          </a:prstGeom>
        </p:spPr>
      </p:pic>
      <p:sp>
        <p:nvSpPr>
          <p:cNvPr id="11" name="Right Triangle 10">
            <a:extLst>
              <a:ext uri="{FF2B5EF4-FFF2-40B4-BE49-F238E27FC236}">
                <a16:creationId xmlns:a16="http://schemas.microsoft.com/office/drawing/2014/main" id="{D58BC105-C876-B0A2-57B9-D74383880F85}"/>
              </a:ext>
            </a:extLst>
          </p:cNvPr>
          <p:cNvSpPr/>
          <p:nvPr/>
        </p:nvSpPr>
        <p:spPr>
          <a:xfrm rot="10800000">
            <a:off x="3407625" y="5573604"/>
            <a:ext cx="586036" cy="586036"/>
          </a:xfrm>
          <a:prstGeom prst="rtTriangle">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26B2015-E2B1-C689-0F63-48904795DE07}"/>
              </a:ext>
            </a:extLst>
          </p:cNvPr>
          <p:cNvSpPr txBox="1">
            <a:spLocks/>
          </p:cNvSpPr>
          <p:nvPr/>
        </p:nvSpPr>
        <p:spPr>
          <a:xfrm>
            <a:off x="670560" y="461752"/>
            <a:ext cx="7762240" cy="16708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Bahnschrift Condensed" panose="020B0502040204020203" pitchFamily="34" charset="0"/>
              </a:rPr>
              <a:t>Here is how the disorder affected some young people in the Humber area:</a:t>
            </a:r>
          </a:p>
        </p:txBody>
      </p:sp>
      <p:sp>
        <p:nvSpPr>
          <p:cNvPr id="2" name="Slide Number Placeholder 1">
            <a:extLst>
              <a:ext uri="{FF2B5EF4-FFF2-40B4-BE49-F238E27FC236}">
                <a16:creationId xmlns:a16="http://schemas.microsoft.com/office/drawing/2014/main" id="{BB6D04CA-16B7-4D1E-FF51-F198C3961219}"/>
              </a:ext>
            </a:extLst>
          </p:cNvPr>
          <p:cNvSpPr>
            <a:spLocks noGrp="1"/>
          </p:cNvSpPr>
          <p:nvPr>
            <p:ph type="sldNum" sz="quarter" idx="12"/>
          </p:nvPr>
        </p:nvSpPr>
        <p:spPr/>
        <p:txBody>
          <a:bodyPr/>
          <a:lstStyle/>
          <a:p>
            <a:fld id="{CF2B712C-E831-4F93-9645-BD32FE950639}" type="slidenum">
              <a:rPr lang="en-GB" smtClean="0"/>
              <a:t>27</a:t>
            </a:fld>
            <a:endParaRPr lang="en-GB"/>
          </a:p>
        </p:txBody>
      </p:sp>
    </p:spTree>
    <p:extLst>
      <p:ext uri="{BB962C8B-B14F-4D97-AF65-F5344CB8AC3E}">
        <p14:creationId xmlns:p14="http://schemas.microsoft.com/office/powerpoint/2010/main" val="98187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980BB2-CE34-EAC6-553E-5DCC81804D58}"/>
              </a:ext>
            </a:extLst>
          </p:cNvPr>
          <p:cNvPicPr>
            <a:picLocks noChangeAspect="1"/>
          </p:cNvPicPr>
          <p:nvPr/>
        </p:nvPicPr>
        <p:blipFill rotWithShape="1">
          <a:blip r:embed="rId3">
            <a:alphaModFix amt="10000"/>
          </a:blip>
          <a:srcRect t="42746"/>
          <a:stretch/>
        </p:blipFill>
        <p:spPr>
          <a:xfrm>
            <a:off x="-55740" y="-1263201"/>
            <a:ext cx="12247740" cy="3861044"/>
          </a:xfrm>
          <a:prstGeom prst="rect">
            <a:avLst/>
          </a:prstGeom>
        </p:spPr>
      </p:pic>
      <p:pic>
        <p:nvPicPr>
          <p:cNvPr id="2" name="Google Shape;275;p47">
            <a:extLst>
              <a:ext uri="{FF2B5EF4-FFF2-40B4-BE49-F238E27FC236}">
                <a16:creationId xmlns:a16="http://schemas.microsoft.com/office/drawing/2014/main" id="{C050CCB5-A8E4-F68E-9DDA-AA5664338672}"/>
              </a:ext>
            </a:extLst>
          </p:cNvPr>
          <p:cNvPicPr preferRelativeResize="0"/>
          <p:nvPr/>
        </p:nvPicPr>
        <p:blipFill>
          <a:blip r:embed="rId4">
            <a:alphaModFix/>
          </a:blip>
          <a:srcRect l="11867" t="25086" r="10587" b="8056"/>
          <a:stretch/>
        </p:blipFill>
        <p:spPr>
          <a:xfrm>
            <a:off x="718473" y="2072640"/>
            <a:ext cx="5485162" cy="4087001"/>
          </a:xfrm>
          <a:prstGeom prst="rect">
            <a:avLst/>
          </a:prstGeom>
          <a:noFill/>
          <a:ln>
            <a:noFill/>
          </a:ln>
        </p:spPr>
      </p:pic>
      <p:sp>
        <p:nvSpPr>
          <p:cNvPr id="3" name="Rounded Rectangle 2">
            <a:extLst>
              <a:ext uri="{FF2B5EF4-FFF2-40B4-BE49-F238E27FC236}">
                <a16:creationId xmlns:a16="http://schemas.microsoft.com/office/drawing/2014/main" id="{7D9ABC1A-4675-56EE-201B-A672C525C3AB}"/>
              </a:ext>
            </a:extLst>
          </p:cNvPr>
          <p:cNvSpPr/>
          <p:nvPr/>
        </p:nvSpPr>
        <p:spPr>
          <a:xfrm>
            <a:off x="6807200" y="3082458"/>
            <a:ext cx="4937760" cy="2932262"/>
          </a:xfrm>
          <a:prstGeom prst="round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DC9E40C-D2A3-B2F4-206F-5708023B3C4C}"/>
              </a:ext>
            </a:extLst>
          </p:cNvPr>
          <p:cNvSpPr txBox="1">
            <a:spLocks/>
          </p:cNvSpPr>
          <p:nvPr/>
        </p:nvSpPr>
        <p:spPr>
          <a:xfrm>
            <a:off x="6531721" y="432417"/>
            <a:ext cx="5534327" cy="21052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Bahnschrift Condensed" panose="020B0502040204020203" pitchFamily="34" charset="0"/>
              </a:rPr>
              <a:t>Here is how the disorder affected some young people in the Humber area:</a:t>
            </a:r>
          </a:p>
        </p:txBody>
      </p:sp>
      <p:sp>
        <p:nvSpPr>
          <p:cNvPr id="5" name="TextBox 4">
            <a:extLst>
              <a:ext uri="{FF2B5EF4-FFF2-40B4-BE49-F238E27FC236}">
                <a16:creationId xmlns:a16="http://schemas.microsoft.com/office/drawing/2014/main" id="{B5D98967-589C-ECFD-B5FD-C9F9DF50A44A}"/>
              </a:ext>
            </a:extLst>
          </p:cNvPr>
          <p:cNvSpPr txBox="1"/>
          <p:nvPr/>
        </p:nvSpPr>
        <p:spPr>
          <a:xfrm>
            <a:off x="7018487" y="3432451"/>
            <a:ext cx="4495679" cy="2246769"/>
          </a:xfrm>
          <a:prstGeom prst="rect">
            <a:avLst/>
          </a:prstGeom>
          <a:noFill/>
        </p:spPr>
        <p:txBody>
          <a:bodyPr wrap="square">
            <a:spAutoFit/>
          </a:bodyPr>
          <a:lstStyle/>
          <a:p>
            <a:pPr algn="ctr"/>
            <a:r>
              <a:rPr lang="en-GB" sz="2000" b="1" dirty="0">
                <a:solidFill>
                  <a:schemeClr val="bg1"/>
                </a:solidFill>
                <a:latin typeface="Quicksand" pitchFamily="2" charset="77"/>
              </a:rPr>
              <a:t>“This has made me feel uncomfortable and scared of my skin colour because it isn't safe anymore and it is really sad to know that all this is still happening even after everything that has happened in history.”</a:t>
            </a:r>
          </a:p>
        </p:txBody>
      </p:sp>
      <p:sp>
        <p:nvSpPr>
          <p:cNvPr id="11" name="Right Triangle 10">
            <a:extLst>
              <a:ext uri="{FF2B5EF4-FFF2-40B4-BE49-F238E27FC236}">
                <a16:creationId xmlns:a16="http://schemas.microsoft.com/office/drawing/2014/main" id="{D58BC105-C876-B0A2-57B9-D74383880F85}"/>
              </a:ext>
            </a:extLst>
          </p:cNvPr>
          <p:cNvSpPr/>
          <p:nvPr/>
        </p:nvSpPr>
        <p:spPr>
          <a:xfrm rot="10800000">
            <a:off x="10401431" y="5913299"/>
            <a:ext cx="586036" cy="586036"/>
          </a:xfrm>
          <a:prstGeom prst="rtTriangle">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a:extLst>
              <a:ext uri="{FF2B5EF4-FFF2-40B4-BE49-F238E27FC236}">
                <a16:creationId xmlns:a16="http://schemas.microsoft.com/office/drawing/2014/main" id="{42613AE7-E270-1D83-810A-7076C52DA079}"/>
              </a:ext>
            </a:extLst>
          </p:cNvPr>
          <p:cNvSpPr>
            <a:spLocks noGrp="1"/>
          </p:cNvSpPr>
          <p:nvPr>
            <p:ph type="sldNum" sz="quarter" idx="12"/>
          </p:nvPr>
        </p:nvSpPr>
        <p:spPr>
          <a:xfrm>
            <a:off x="-2040079" y="6356350"/>
            <a:ext cx="2743200" cy="365125"/>
          </a:xfrm>
        </p:spPr>
        <p:txBody>
          <a:bodyPr/>
          <a:lstStyle/>
          <a:p>
            <a:fld id="{CF2B712C-E831-4F93-9645-BD32FE950639}" type="slidenum">
              <a:rPr lang="en-GB" smtClean="0"/>
              <a:t>28</a:t>
            </a:fld>
            <a:endParaRPr lang="en-GB" dirty="0"/>
          </a:p>
        </p:txBody>
      </p:sp>
    </p:spTree>
    <p:extLst>
      <p:ext uri="{BB962C8B-B14F-4D97-AF65-F5344CB8AC3E}">
        <p14:creationId xmlns:p14="http://schemas.microsoft.com/office/powerpoint/2010/main" val="307847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ABC1A-4675-56EE-201B-A672C525C3AB}"/>
              </a:ext>
            </a:extLst>
          </p:cNvPr>
          <p:cNvSpPr/>
          <p:nvPr/>
        </p:nvSpPr>
        <p:spPr>
          <a:xfrm>
            <a:off x="810329" y="3533134"/>
            <a:ext cx="5217333" cy="2278386"/>
          </a:xfrm>
          <a:prstGeom prst="round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980BB2-CE34-EAC6-553E-5DCC81804D58}"/>
              </a:ext>
            </a:extLst>
          </p:cNvPr>
          <p:cNvPicPr>
            <a:picLocks noChangeAspect="1"/>
          </p:cNvPicPr>
          <p:nvPr/>
        </p:nvPicPr>
        <p:blipFill rotWithShape="1">
          <a:blip r:embed="rId3">
            <a:alphaModFix amt="10000"/>
          </a:blip>
          <a:srcRect t="42746"/>
          <a:stretch/>
        </p:blipFill>
        <p:spPr>
          <a:xfrm>
            <a:off x="-55740" y="-736211"/>
            <a:ext cx="12247740" cy="3861044"/>
          </a:xfrm>
          <a:prstGeom prst="rect">
            <a:avLst/>
          </a:prstGeom>
        </p:spPr>
      </p:pic>
      <p:sp>
        <p:nvSpPr>
          <p:cNvPr id="8" name="Title 1">
            <a:extLst>
              <a:ext uri="{FF2B5EF4-FFF2-40B4-BE49-F238E27FC236}">
                <a16:creationId xmlns:a16="http://schemas.microsoft.com/office/drawing/2014/main" id="{9DC9E40C-D2A3-B2F4-206F-5708023B3C4C}"/>
              </a:ext>
            </a:extLst>
          </p:cNvPr>
          <p:cNvSpPr txBox="1">
            <a:spLocks/>
          </p:cNvSpPr>
          <p:nvPr/>
        </p:nvSpPr>
        <p:spPr>
          <a:xfrm>
            <a:off x="810329" y="681874"/>
            <a:ext cx="5257801" cy="18535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Bahnschrift Condensed" panose="020B0502040204020203" pitchFamily="34" charset="0"/>
              </a:rPr>
              <a:t>Here is how the disorder affected some young people in the Humber area:</a:t>
            </a:r>
          </a:p>
        </p:txBody>
      </p:sp>
      <p:sp>
        <p:nvSpPr>
          <p:cNvPr id="5" name="TextBox 4">
            <a:extLst>
              <a:ext uri="{FF2B5EF4-FFF2-40B4-BE49-F238E27FC236}">
                <a16:creationId xmlns:a16="http://schemas.microsoft.com/office/drawing/2014/main" id="{B5D98967-589C-ECFD-B5FD-C9F9DF50A44A}"/>
              </a:ext>
            </a:extLst>
          </p:cNvPr>
          <p:cNvSpPr txBox="1"/>
          <p:nvPr/>
        </p:nvSpPr>
        <p:spPr>
          <a:xfrm>
            <a:off x="1061530" y="3879040"/>
            <a:ext cx="4749990" cy="1631216"/>
          </a:xfrm>
          <a:prstGeom prst="rect">
            <a:avLst/>
          </a:prstGeom>
          <a:noFill/>
        </p:spPr>
        <p:txBody>
          <a:bodyPr wrap="square">
            <a:spAutoFit/>
          </a:bodyPr>
          <a:lstStyle/>
          <a:p>
            <a:pPr algn="ctr"/>
            <a:r>
              <a:rPr lang="en-GB" sz="2000" b="1" dirty="0">
                <a:solidFill>
                  <a:schemeClr val="bg1"/>
                </a:solidFill>
                <a:latin typeface="Quicksand" pitchFamily="2" charset="77"/>
              </a:rPr>
              <a:t> “I’m scared to go outside again. </a:t>
            </a:r>
          </a:p>
          <a:p>
            <a:pPr algn="ctr"/>
            <a:r>
              <a:rPr lang="en-GB" sz="2000" b="1" dirty="0">
                <a:solidFill>
                  <a:schemeClr val="bg1"/>
                </a:solidFill>
                <a:latin typeface="Quicksand" pitchFamily="2" charset="77"/>
              </a:rPr>
              <a:t>It was such an unpredictable event that I don’t even know when it will be safe again, when I or my family will be safe again.”</a:t>
            </a:r>
          </a:p>
        </p:txBody>
      </p:sp>
      <p:sp>
        <p:nvSpPr>
          <p:cNvPr id="11" name="Right Triangle 10">
            <a:extLst>
              <a:ext uri="{FF2B5EF4-FFF2-40B4-BE49-F238E27FC236}">
                <a16:creationId xmlns:a16="http://schemas.microsoft.com/office/drawing/2014/main" id="{D58BC105-C876-B0A2-57B9-D74383880F85}"/>
              </a:ext>
            </a:extLst>
          </p:cNvPr>
          <p:cNvSpPr/>
          <p:nvPr/>
        </p:nvSpPr>
        <p:spPr>
          <a:xfrm rot="10800000">
            <a:off x="4515696" y="5811520"/>
            <a:ext cx="661140" cy="661140"/>
          </a:xfrm>
          <a:prstGeom prst="rtTriangle">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oogle Shape;281;p48">
            <a:extLst>
              <a:ext uri="{FF2B5EF4-FFF2-40B4-BE49-F238E27FC236}">
                <a16:creationId xmlns:a16="http://schemas.microsoft.com/office/drawing/2014/main" id="{41ACEC2F-D7D7-736C-70DB-64DD9C738528}"/>
              </a:ext>
            </a:extLst>
          </p:cNvPr>
          <p:cNvPicPr preferRelativeResize="0"/>
          <p:nvPr/>
        </p:nvPicPr>
        <p:blipFill>
          <a:blip r:embed="rId4">
            <a:alphaModFix/>
          </a:blip>
          <a:stretch>
            <a:fillRect/>
          </a:stretch>
        </p:blipFill>
        <p:spPr>
          <a:xfrm>
            <a:off x="6477124" y="1423657"/>
            <a:ext cx="5217332" cy="4819960"/>
          </a:xfrm>
          <a:prstGeom prst="rect">
            <a:avLst/>
          </a:prstGeom>
          <a:noFill/>
          <a:ln>
            <a:noFill/>
          </a:ln>
        </p:spPr>
      </p:pic>
      <p:sp>
        <p:nvSpPr>
          <p:cNvPr id="2" name="Slide Number Placeholder 1">
            <a:extLst>
              <a:ext uri="{FF2B5EF4-FFF2-40B4-BE49-F238E27FC236}">
                <a16:creationId xmlns:a16="http://schemas.microsoft.com/office/drawing/2014/main" id="{FABB67CE-1D4B-8E62-063C-7B27AA7FC6FB}"/>
              </a:ext>
            </a:extLst>
          </p:cNvPr>
          <p:cNvSpPr>
            <a:spLocks noGrp="1"/>
          </p:cNvSpPr>
          <p:nvPr>
            <p:ph type="sldNum" sz="quarter" idx="12"/>
          </p:nvPr>
        </p:nvSpPr>
        <p:spPr/>
        <p:txBody>
          <a:bodyPr/>
          <a:lstStyle/>
          <a:p>
            <a:fld id="{CF2B712C-E831-4F93-9645-BD32FE950639}" type="slidenum">
              <a:rPr lang="en-GB" smtClean="0"/>
              <a:t>29</a:t>
            </a:fld>
            <a:endParaRPr lang="en-GB"/>
          </a:p>
        </p:txBody>
      </p:sp>
    </p:spTree>
    <p:extLst>
      <p:ext uri="{BB962C8B-B14F-4D97-AF65-F5344CB8AC3E}">
        <p14:creationId xmlns:p14="http://schemas.microsoft.com/office/powerpoint/2010/main" val="167171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40055E-8CC5-183B-764E-E3BD7D6D50B8}"/>
              </a:ext>
            </a:extLst>
          </p:cNvPr>
          <p:cNvSpPr/>
          <p:nvPr/>
        </p:nvSpPr>
        <p:spPr>
          <a:xfrm>
            <a:off x="0" y="0"/>
            <a:ext cx="8436250" cy="6868841"/>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endParaRPr>
          </a:p>
        </p:txBody>
      </p:sp>
      <p:sp>
        <p:nvSpPr>
          <p:cNvPr id="5" name="Title 1">
            <a:extLst>
              <a:ext uri="{FF2B5EF4-FFF2-40B4-BE49-F238E27FC236}">
                <a16:creationId xmlns:a16="http://schemas.microsoft.com/office/drawing/2014/main" id="{00E5AF1A-2E07-CB14-A4D2-DCEFADBABDC8}"/>
              </a:ext>
            </a:extLst>
          </p:cNvPr>
          <p:cNvSpPr txBox="1">
            <a:spLocks/>
          </p:cNvSpPr>
          <p:nvPr/>
        </p:nvSpPr>
        <p:spPr>
          <a:xfrm>
            <a:off x="681038" y="193786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chemeClr val="bg1"/>
                </a:solidFill>
                <a:latin typeface="Bahnschrift Condensed" panose="020B0502040204020203" pitchFamily="34" charset="0"/>
              </a:rPr>
              <a:t>Session Expectations </a:t>
            </a:r>
            <a:br>
              <a:rPr lang="en-GB" sz="5400" dirty="0">
                <a:solidFill>
                  <a:schemeClr val="bg1"/>
                </a:solidFill>
                <a:latin typeface="Uniform ExtCond 2" panose="02000000000000000000" pitchFamily="2" charset="77"/>
              </a:rPr>
            </a:br>
            <a:endParaRPr lang="en-GB" sz="5400" dirty="0">
              <a:solidFill>
                <a:schemeClr val="bg1"/>
              </a:solidFill>
              <a:latin typeface="Uniform ExtCond 2" panose="02000000000000000000" pitchFamily="2" charset="77"/>
            </a:endParaRPr>
          </a:p>
        </p:txBody>
      </p:sp>
      <p:sp>
        <p:nvSpPr>
          <p:cNvPr id="6" name="Content Placeholder 2">
            <a:extLst>
              <a:ext uri="{FF2B5EF4-FFF2-40B4-BE49-F238E27FC236}">
                <a16:creationId xmlns:a16="http://schemas.microsoft.com/office/drawing/2014/main" id="{80209776-A49E-6A7F-C93C-D2621D3E8185}"/>
              </a:ext>
            </a:extLst>
          </p:cNvPr>
          <p:cNvSpPr txBox="1">
            <a:spLocks/>
          </p:cNvSpPr>
          <p:nvPr/>
        </p:nvSpPr>
        <p:spPr>
          <a:xfrm>
            <a:off x="681038" y="3039043"/>
            <a:ext cx="7166726" cy="20876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400">
                <a:solidFill>
                  <a:schemeClr val="bg1"/>
                </a:solidFill>
                <a:latin typeface="Quicksand" pitchFamily="2" charset="77"/>
                <a:cs typeface="Poppins" pitchFamily="2" charset="77"/>
              </a:rPr>
              <a:t>No personal questions or comments.</a:t>
            </a:r>
          </a:p>
          <a:p>
            <a:pPr marL="514350" indent="-514350">
              <a:buFont typeface="+mj-lt"/>
              <a:buAutoNum type="arabicPeriod"/>
            </a:pPr>
            <a:r>
              <a:rPr lang="en-US" sz="2400">
                <a:solidFill>
                  <a:schemeClr val="bg1"/>
                </a:solidFill>
                <a:latin typeface="Quicksand" pitchFamily="2" charset="77"/>
                <a:cs typeface="Poppins" pitchFamily="2" charset="77"/>
              </a:rPr>
              <a:t>Listen to each other.</a:t>
            </a:r>
          </a:p>
          <a:p>
            <a:pPr marL="514350" indent="-514350">
              <a:buFont typeface="+mj-lt"/>
              <a:buAutoNum type="arabicPeriod"/>
            </a:pPr>
            <a:r>
              <a:rPr lang="en-US" sz="2400">
                <a:solidFill>
                  <a:schemeClr val="bg1"/>
                </a:solidFill>
                <a:latin typeface="Quicksand" pitchFamily="2" charset="77"/>
                <a:cs typeface="Poppins" pitchFamily="2" charset="77"/>
              </a:rPr>
              <a:t>Treat each other with respect, even if you disagree.</a:t>
            </a:r>
          </a:p>
          <a:p>
            <a:pPr marL="514350" indent="-514350">
              <a:buFont typeface="+mj-lt"/>
              <a:buAutoNum type="arabicPeriod"/>
            </a:pPr>
            <a:r>
              <a:rPr lang="en-US" sz="2400">
                <a:solidFill>
                  <a:schemeClr val="bg1"/>
                </a:solidFill>
                <a:latin typeface="Quicksand" pitchFamily="2" charset="77"/>
                <a:cs typeface="Poppins" pitchFamily="2" charset="77"/>
              </a:rPr>
              <a:t>Engage with and try to enjoy the learning.</a:t>
            </a:r>
            <a:endParaRPr lang="en-GB" sz="2400">
              <a:solidFill>
                <a:schemeClr val="bg1"/>
              </a:solidFill>
              <a:latin typeface="Quicksand" pitchFamily="2" charset="77"/>
              <a:cs typeface="Poppins" pitchFamily="2" charset="77"/>
            </a:endParaRPr>
          </a:p>
        </p:txBody>
      </p:sp>
      <p:sp>
        <p:nvSpPr>
          <p:cNvPr id="7" name="Rounded Rectangle 12">
            <a:extLst>
              <a:ext uri="{FF2B5EF4-FFF2-40B4-BE49-F238E27FC236}">
                <a16:creationId xmlns:a16="http://schemas.microsoft.com/office/drawing/2014/main" id="{8BF85B3A-1850-30BD-5E58-DEA3ED08AF99}"/>
              </a:ext>
            </a:extLst>
          </p:cNvPr>
          <p:cNvSpPr/>
          <p:nvPr/>
        </p:nvSpPr>
        <p:spPr>
          <a:xfrm>
            <a:off x="8901199" y="480447"/>
            <a:ext cx="2876224" cy="712922"/>
          </a:xfrm>
          <a:prstGeom prst="roundRect">
            <a:avLst/>
          </a:prstGeom>
          <a:solidFill>
            <a:srgbClr val="EB3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4E2E790-A8BF-8DDE-3197-E1F490FA9059}"/>
              </a:ext>
            </a:extLst>
          </p:cNvPr>
          <p:cNvSpPr txBox="1"/>
          <p:nvPr/>
        </p:nvSpPr>
        <p:spPr>
          <a:xfrm>
            <a:off x="8901199" y="684859"/>
            <a:ext cx="2876224" cy="646331"/>
          </a:xfrm>
          <a:prstGeom prst="rect">
            <a:avLst/>
          </a:prstGeom>
          <a:noFill/>
        </p:spPr>
        <p:txBody>
          <a:bodyPr wrap="square">
            <a:spAutoFit/>
          </a:bodyPr>
          <a:lstStyle/>
          <a:p>
            <a:pPr marL="0" indent="0" algn="ctr">
              <a:buNone/>
            </a:pPr>
            <a:r>
              <a:rPr lang="en-US" sz="1800" b="1">
                <a:solidFill>
                  <a:schemeClr val="bg1"/>
                </a:solidFill>
                <a:latin typeface="Quicksand" pitchFamily="2" charset="77"/>
                <a:cs typeface="Poppins" pitchFamily="2" charset="77"/>
              </a:rPr>
              <a:t>Trigger warning!</a:t>
            </a:r>
          </a:p>
          <a:p>
            <a:pPr marL="0" indent="0" algn="ctr">
              <a:buNone/>
            </a:pPr>
            <a:endParaRPr lang="en-US" sz="1800" b="1">
              <a:solidFill>
                <a:schemeClr val="bg1"/>
              </a:solidFill>
              <a:latin typeface="Quicksand" pitchFamily="2" charset="77"/>
              <a:cs typeface="Poppins" pitchFamily="2" charset="77"/>
            </a:endParaRPr>
          </a:p>
        </p:txBody>
      </p:sp>
      <p:sp>
        <p:nvSpPr>
          <p:cNvPr id="9" name="TextBox 8">
            <a:extLst>
              <a:ext uri="{FF2B5EF4-FFF2-40B4-BE49-F238E27FC236}">
                <a16:creationId xmlns:a16="http://schemas.microsoft.com/office/drawing/2014/main" id="{2C6F093D-3AE9-5871-9B0A-91E3C1EC6745}"/>
              </a:ext>
            </a:extLst>
          </p:cNvPr>
          <p:cNvSpPr txBox="1"/>
          <p:nvPr/>
        </p:nvSpPr>
        <p:spPr>
          <a:xfrm>
            <a:off x="8789142" y="1392509"/>
            <a:ext cx="3100338" cy="1977464"/>
          </a:xfrm>
          <a:prstGeom prst="rect">
            <a:avLst/>
          </a:prstGeom>
          <a:noFill/>
        </p:spPr>
        <p:txBody>
          <a:bodyPr wrap="square">
            <a:spAutoFit/>
          </a:bodyPr>
          <a:lstStyle/>
          <a:p>
            <a:pPr algn="ctr"/>
            <a:r>
              <a:rPr lang="en" sz="1750" b="1" dirty="0">
                <a:solidFill>
                  <a:schemeClr val="dk1"/>
                </a:solidFill>
                <a:latin typeface="Quicksand" pitchFamily="2" charset="77"/>
              </a:rPr>
              <a:t>Content discusses hate against race, disability, sexuality &amp; other forms of discrimination.</a:t>
            </a:r>
            <a:endParaRPr lang="en-GB" sz="1750" b="1" dirty="0">
              <a:latin typeface="Quicksand" pitchFamily="2" charset="77"/>
              <a:cs typeface="Poppins" pitchFamily="2" charset="77"/>
            </a:endParaRPr>
          </a:p>
          <a:p>
            <a:pPr marL="0" indent="0" algn="ctr">
              <a:buNone/>
            </a:pPr>
            <a:endParaRPr lang="en-GB" sz="1750" b="1" dirty="0">
              <a:latin typeface="Quicksand" pitchFamily="2" charset="77"/>
              <a:cs typeface="Poppins" pitchFamily="2" charset="77"/>
            </a:endParaRPr>
          </a:p>
          <a:p>
            <a:pPr marL="0" indent="0" algn="ctr">
              <a:buNone/>
            </a:pPr>
            <a:r>
              <a:rPr lang="en-US" sz="1750" dirty="0">
                <a:latin typeface="Quicksand" pitchFamily="2" charset="77"/>
                <a:cs typeface="Poppins" pitchFamily="2" charset="77"/>
              </a:rPr>
              <a:t>If any content causes </a:t>
            </a:r>
          </a:p>
          <a:p>
            <a:pPr marL="0" indent="0" algn="ctr">
              <a:buNone/>
            </a:pPr>
            <a:r>
              <a:rPr lang="en-US" sz="1750" dirty="0">
                <a:latin typeface="Quicksand" pitchFamily="2" charset="77"/>
                <a:cs typeface="Poppins" pitchFamily="2" charset="77"/>
              </a:rPr>
              <a:t>distress, a safe place to </a:t>
            </a:r>
          </a:p>
          <a:p>
            <a:pPr marL="0" indent="0" algn="ctr">
              <a:buNone/>
            </a:pPr>
            <a:r>
              <a:rPr lang="en-US" sz="1750" dirty="0">
                <a:latin typeface="Quicksand" pitchFamily="2" charset="77"/>
                <a:cs typeface="Poppins" pitchFamily="2" charset="77"/>
              </a:rPr>
              <a:t>go is…</a:t>
            </a:r>
          </a:p>
        </p:txBody>
      </p:sp>
      <p:pic>
        <p:nvPicPr>
          <p:cNvPr id="10" name="Picture 9">
            <a:extLst>
              <a:ext uri="{FF2B5EF4-FFF2-40B4-BE49-F238E27FC236}">
                <a16:creationId xmlns:a16="http://schemas.microsoft.com/office/drawing/2014/main" id="{B364678F-6D85-1FD9-839E-284193A12E5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032704" y="2766051"/>
            <a:ext cx="4416126" cy="4416126"/>
          </a:xfrm>
          <a:prstGeom prst="rect">
            <a:avLst/>
          </a:prstGeom>
        </p:spPr>
      </p:pic>
      <p:sp>
        <p:nvSpPr>
          <p:cNvPr id="2" name="Slide Number Placeholder 1">
            <a:extLst>
              <a:ext uri="{FF2B5EF4-FFF2-40B4-BE49-F238E27FC236}">
                <a16:creationId xmlns:a16="http://schemas.microsoft.com/office/drawing/2014/main" id="{22DED00B-9280-C2CE-8A04-83E529C2C9AF}"/>
              </a:ext>
            </a:extLst>
          </p:cNvPr>
          <p:cNvSpPr>
            <a:spLocks noGrp="1"/>
          </p:cNvSpPr>
          <p:nvPr>
            <p:ph type="sldNum" sz="quarter" idx="12"/>
          </p:nvPr>
        </p:nvSpPr>
        <p:spPr>
          <a:xfrm>
            <a:off x="-2040079" y="6356350"/>
            <a:ext cx="2743200" cy="365125"/>
          </a:xfrm>
        </p:spPr>
        <p:txBody>
          <a:bodyPr/>
          <a:lstStyle/>
          <a:p>
            <a:fld id="{CF2B712C-E831-4F93-9645-BD32FE950639}" type="slidenum">
              <a:rPr lang="en-GB" smtClean="0">
                <a:solidFill>
                  <a:schemeClr val="bg1"/>
                </a:solidFill>
              </a:rPr>
              <a:t>3</a:t>
            </a:fld>
            <a:endParaRPr lang="en-GB" dirty="0">
              <a:solidFill>
                <a:schemeClr val="bg1"/>
              </a:solidFill>
            </a:endParaRPr>
          </a:p>
        </p:txBody>
      </p:sp>
    </p:spTree>
    <p:extLst>
      <p:ext uri="{BB962C8B-B14F-4D97-AF65-F5344CB8AC3E}">
        <p14:creationId xmlns:p14="http://schemas.microsoft.com/office/powerpoint/2010/main" val="172686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2D82911-EC61-9222-9588-7DF7D03C2088}"/>
              </a:ext>
            </a:extLst>
          </p:cNvPr>
          <p:cNvPicPr>
            <a:picLocks noChangeAspect="1"/>
          </p:cNvPicPr>
          <p:nvPr/>
        </p:nvPicPr>
        <p:blipFill>
          <a:blip r:embed="rId3"/>
          <a:stretch>
            <a:fillRect/>
          </a:stretch>
        </p:blipFill>
        <p:spPr>
          <a:xfrm>
            <a:off x="4971358" y="716796"/>
            <a:ext cx="6607195" cy="5652955"/>
          </a:xfrm>
          <a:prstGeom prst="rect">
            <a:avLst/>
          </a:prstGeom>
        </p:spPr>
      </p:pic>
      <p:sp>
        <p:nvSpPr>
          <p:cNvPr id="28" name="Rectangle 27">
            <a:extLst>
              <a:ext uri="{FF2B5EF4-FFF2-40B4-BE49-F238E27FC236}">
                <a16:creationId xmlns:a16="http://schemas.microsoft.com/office/drawing/2014/main" id="{FC9C0BEC-7BD8-3802-C8EE-134EEB569729}"/>
              </a:ext>
            </a:extLst>
          </p:cNvPr>
          <p:cNvSpPr/>
          <p:nvPr/>
        </p:nvSpPr>
        <p:spPr>
          <a:xfrm>
            <a:off x="5181600" y="896471"/>
            <a:ext cx="6180667" cy="42258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CCAFDE-75BA-1131-427A-39FE65B2F8C0}"/>
              </a:ext>
            </a:extLst>
          </p:cNvPr>
          <p:cNvSpPr>
            <a:spLocks noGrp="1"/>
          </p:cNvSpPr>
          <p:nvPr>
            <p:ph type="title"/>
          </p:nvPr>
        </p:nvSpPr>
        <p:spPr>
          <a:xfrm>
            <a:off x="593310" y="1253165"/>
            <a:ext cx="3668341" cy="1451314"/>
          </a:xfrm>
        </p:spPr>
        <p:txBody>
          <a:bodyPr>
            <a:noAutofit/>
          </a:bodyPr>
          <a:lstStyle/>
          <a:p>
            <a:r>
              <a:rPr lang="en-GB" sz="4800" b="1" kern="100" dirty="0">
                <a:latin typeface="Bahnschrift Condensed" panose="020B0502040204020203" pitchFamily="34" charset="0"/>
                <a:ea typeface="Aptos" panose="020B0004020202020204" pitchFamily="34" charset="0"/>
                <a:cs typeface="Times New Roman" panose="02020603050405020304" pitchFamily="18" charset="0"/>
              </a:rPr>
              <a:t>How to s</a:t>
            </a:r>
            <a:r>
              <a:rPr lang="en-GB" sz="4800" b="1" kern="100" dirty="0">
                <a:effectLst/>
                <a:latin typeface="Bahnschrift Condensed" panose="020B0502040204020203" pitchFamily="34" charset="0"/>
                <a:ea typeface="Aptos" panose="020B0004020202020204" pitchFamily="34" charset="0"/>
                <a:cs typeface="Times New Roman" panose="02020603050405020304" pitchFamily="18" charset="0"/>
              </a:rPr>
              <a:t>top the spread of hateful messages</a:t>
            </a:r>
            <a:endParaRPr lang="en-GB" sz="4800" b="1" dirty="0">
              <a:latin typeface="Bahnschrift Condensed" panose="020B0502040204020203" pitchFamily="34" charset="0"/>
            </a:endParaRPr>
          </a:p>
        </p:txBody>
      </p:sp>
      <p:pic>
        <p:nvPicPr>
          <p:cNvPr id="11" name="Picture 2">
            <a:extLst>
              <a:ext uri="{FF2B5EF4-FFF2-40B4-BE49-F238E27FC236}">
                <a16:creationId xmlns:a16="http://schemas.microsoft.com/office/drawing/2014/main" id="{476C6149-BF15-914E-5EEC-94F9E3DEC4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1014" y="1307509"/>
            <a:ext cx="3418209" cy="341820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4FA2A44-5D65-F903-29AB-807A5829D8D0}"/>
              </a:ext>
            </a:extLst>
          </p:cNvPr>
          <p:cNvSpPr txBox="1"/>
          <p:nvPr/>
        </p:nvSpPr>
        <p:spPr>
          <a:xfrm>
            <a:off x="627940" y="3217618"/>
            <a:ext cx="3952030" cy="1015663"/>
          </a:xfrm>
          <a:prstGeom prst="rect">
            <a:avLst/>
          </a:prstGeom>
          <a:noFill/>
        </p:spPr>
        <p:txBody>
          <a:bodyPr wrap="square">
            <a:spAutoFit/>
          </a:bodyPr>
          <a:lstStyle/>
          <a:p>
            <a:pPr marL="0" lvl="0" indent="0" algn="l" rtl="0">
              <a:spcBef>
                <a:spcPts val="0"/>
              </a:spcBef>
              <a:spcAft>
                <a:spcPts val="0"/>
              </a:spcAft>
              <a:buNone/>
            </a:pPr>
            <a:r>
              <a:rPr lang="en-GB" sz="2000" dirty="0">
                <a:latin typeface="Quicksand" pitchFamily="2" charset="77"/>
              </a:rPr>
              <a:t>This short film will explain </a:t>
            </a:r>
            <a:r>
              <a:rPr lang="en-GB" sz="2000" i="0" dirty="0">
                <a:effectLst/>
                <a:latin typeface="Quicksand" pitchFamily="2" charset="77"/>
              </a:rPr>
              <a:t>how to </a:t>
            </a:r>
            <a:r>
              <a:rPr lang="en-GB" sz="2000" b="1" i="0" dirty="0">
                <a:solidFill>
                  <a:srgbClr val="0F0F0F"/>
                </a:solidFill>
                <a:effectLst/>
                <a:latin typeface="Quicksand" pitchFamily="2" charset="77"/>
              </a:rPr>
              <a:t>REVIEW</a:t>
            </a:r>
            <a:r>
              <a:rPr lang="en-GB" sz="2000" i="0" dirty="0">
                <a:solidFill>
                  <a:srgbClr val="0F0F0F"/>
                </a:solidFill>
                <a:effectLst/>
                <a:latin typeface="Quicksand" pitchFamily="2" charset="77"/>
              </a:rPr>
              <a:t> information </a:t>
            </a:r>
            <a:r>
              <a:rPr lang="en-GB" sz="2000" b="1" i="0" dirty="0">
                <a:solidFill>
                  <a:srgbClr val="0F0F0F"/>
                </a:solidFill>
                <a:effectLst/>
                <a:latin typeface="Quicksand" pitchFamily="2" charset="77"/>
              </a:rPr>
              <a:t>before</a:t>
            </a:r>
            <a:r>
              <a:rPr lang="en-GB" sz="2000" i="0" dirty="0">
                <a:solidFill>
                  <a:srgbClr val="0F0F0F"/>
                </a:solidFill>
                <a:effectLst/>
                <a:latin typeface="Quicksand" pitchFamily="2" charset="77"/>
              </a:rPr>
              <a:t> you share it.</a:t>
            </a:r>
            <a:endParaRPr lang="en-US" sz="2000" dirty="0">
              <a:latin typeface="Quicksand" pitchFamily="2" charset="77"/>
            </a:endParaRPr>
          </a:p>
        </p:txBody>
      </p:sp>
      <p:sp>
        <p:nvSpPr>
          <p:cNvPr id="24" name="Rounded Rectangle 23">
            <a:extLst>
              <a:ext uri="{FF2B5EF4-FFF2-40B4-BE49-F238E27FC236}">
                <a16:creationId xmlns:a16="http://schemas.microsoft.com/office/drawing/2014/main" id="{0888386D-C4D5-B969-9518-EB237BACAA3C}"/>
              </a:ext>
            </a:extLst>
          </p:cNvPr>
          <p:cNvSpPr/>
          <p:nvPr/>
        </p:nvSpPr>
        <p:spPr>
          <a:xfrm>
            <a:off x="611849" y="5515477"/>
            <a:ext cx="1444871" cy="712922"/>
          </a:xfrm>
          <a:prstGeom prst="round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FFA4614-52CC-E0BD-AE04-39AA9FA356B7}"/>
              </a:ext>
            </a:extLst>
          </p:cNvPr>
          <p:cNvSpPr txBox="1"/>
          <p:nvPr/>
        </p:nvSpPr>
        <p:spPr>
          <a:xfrm>
            <a:off x="-94053" y="5701013"/>
            <a:ext cx="2876224" cy="646331"/>
          </a:xfrm>
          <a:prstGeom prst="rect">
            <a:avLst/>
          </a:prstGeom>
          <a:noFill/>
        </p:spPr>
        <p:txBody>
          <a:bodyPr wrap="square">
            <a:spAutoFit/>
          </a:bodyPr>
          <a:lstStyle/>
          <a:p>
            <a:pPr marL="0" indent="0" algn="ctr">
              <a:buNone/>
            </a:pPr>
            <a:r>
              <a:rPr lang="en-US" sz="1800" b="1" dirty="0">
                <a:solidFill>
                  <a:schemeClr val="bg1"/>
                </a:solidFill>
                <a:latin typeface="Quicksand" pitchFamily="2" charset="77"/>
                <a:cs typeface="Poppins" pitchFamily="2" charset="77"/>
              </a:rPr>
              <a:t>Source:</a:t>
            </a:r>
          </a:p>
          <a:p>
            <a:pPr marL="0" indent="0" algn="ctr">
              <a:buNone/>
            </a:pPr>
            <a:endParaRPr lang="en-US" sz="1800" b="1" dirty="0">
              <a:solidFill>
                <a:schemeClr val="bg1"/>
              </a:solidFill>
              <a:latin typeface="Quicksand" pitchFamily="2" charset="77"/>
              <a:cs typeface="Poppins" pitchFamily="2" charset="77"/>
            </a:endParaRPr>
          </a:p>
        </p:txBody>
      </p:sp>
      <p:sp>
        <p:nvSpPr>
          <p:cNvPr id="26" name="TextBox 25">
            <a:extLst>
              <a:ext uri="{FF2B5EF4-FFF2-40B4-BE49-F238E27FC236}">
                <a16:creationId xmlns:a16="http://schemas.microsoft.com/office/drawing/2014/main" id="{1E27A697-D6E4-F21F-A138-E121C719D4AA}"/>
              </a:ext>
            </a:extLst>
          </p:cNvPr>
          <p:cNvSpPr txBox="1"/>
          <p:nvPr/>
        </p:nvSpPr>
        <p:spPr>
          <a:xfrm>
            <a:off x="1658835" y="5704654"/>
            <a:ext cx="3095625" cy="369332"/>
          </a:xfrm>
          <a:prstGeom prst="rect">
            <a:avLst/>
          </a:prstGeom>
          <a:noFill/>
        </p:spPr>
        <p:txBody>
          <a:bodyPr wrap="square">
            <a:spAutoFit/>
          </a:bodyPr>
          <a:lstStyle/>
          <a:p>
            <a:pPr marL="0" indent="0" algn="ctr">
              <a:buNone/>
            </a:pPr>
            <a:r>
              <a:rPr lang="en-GB" b="1">
                <a:latin typeface="Quicksand" pitchFamily="2" charset="77"/>
                <a:cs typeface="Poppins" pitchFamily="2" charset="77"/>
              </a:rPr>
              <a:t>Shout Out UK</a:t>
            </a:r>
            <a:endParaRPr lang="en-US" b="1">
              <a:latin typeface="Quicksand" pitchFamily="2" charset="77"/>
              <a:cs typeface="Poppins" pitchFamily="2" charset="77"/>
            </a:endParaRPr>
          </a:p>
        </p:txBody>
      </p:sp>
      <p:sp>
        <p:nvSpPr>
          <p:cNvPr id="27" name="Rounded Rectangle 26">
            <a:extLst>
              <a:ext uri="{FF2B5EF4-FFF2-40B4-BE49-F238E27FC236}">
                <a16:creationId xmlns:a16="http://schemas.microsoft.com/office/drawing/2014/main" id="{E5AD4B3F-C1DF-87EE-27E0-11A50BDF0065}"/>
              </a:ext>
            </a:extLst>
          </p:cNvPr>
          <p:cNvSpPr/>
          <p:nvPr/>
        </p:nvSpPr>
        <p:spPr>
          <a:xfrm>
            <a:off x="611849" y="5515307"/>
            <a:ext cx="3762927" cy="712923"/>
          </a:xfrm>
          <a:prstGeom prst="roundRect">
            <a:avLst/>
          </a:prstGeom>
          <a:noFill/>
          <a:ln>
            <a:solidFill>
              <a:srgbClr val="E67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60FF3D6-3CF4-75B0-4FF6-63661654343F}"/>
              </a:ext>
            </a:extLst>
          </p:cNvPr>
          <p:cNvSpPr txBox="1"/>
          <p:nvPr/>
        </p:nvSpPr>
        <p:spPr>
          <a:xfrm>
            <a:off x="647606" y="4813966"/>
            <a:ext cx="1273571" cy="323165"/>
          </a:xfrm>
          <a:prstGeom prst="rect">
            <a:avLst/>
          </a:prstGeom>
          <a:noFill/>
        </p:spPr>
        <p:txBody>
          <a:bodyPr wrap="square">
            <a:spAutoFit/>
          </a:bodyPr>
          <a:lstStyle/>
          <a:p>
            <a:r>
              <a:rPr lang="en-GB" sz="1500" dirty="0">
                <a:latin typeface="Quicksand" panose="00000500000000000000" pitchFamily="2" charset="0"/>
                <a:hlinkClick r:id="rId5"/>
              </a:rPr>
              <a:t>REVIEW</a:t>
            </a:r>
            <a:endParaRPr lang="en-GB" sz="1500" dirty="0">
              <a:latin typeface="Quicksand" panose="00000500000000000000" pitchFamily="2" charset="0"/>
            </a:endParaRPr>
          </a:p>
        </p:txBody>
      </p:sp>
      <p:sp>
        <p:nvSpPr>
          <p:cNvPr id="7" name="TextBox 6">
            <a:extLst>
              <a:ext uri="{FF2B5EF4-FFF2-40B4-BE49-F238E27FC236}">
                <a16:creationId xmlns:a16="http://schemas.microsoft.com/office/drawing/2014/main" id="{D95925EF-77DF-E183-8DB6-C0255221A289}"/>
              </a:ext>
            </a:extLst>
          </p:cNvPr>
          <p:cNvSpPr txBox="1"/>
          <p:nvPr/>
        </p:nvSpPr>
        <p:spPr>
          <a:xfrm>
            <a:off x="647606" y="4289049"/>
            <a:ext cx="3403732" cy="553998"/>
          </a:xfrm>
          <a:prstGeom prst="rect">
            <a:avLst/>
          </a:prstGeom>
          <a:noFill/>
        </p:spPr>
        <p:txBody>
          <a:bodyPr wrap="square">
            <a:spAutoFit/>
          </a:bodyPr>
          <a:lstStyle/>
          <a:p>
            <a:r>
              <a:rPr lang="en-GB" sz="1500" b="0" i="0" dirty="0">
                <a:solidFill>
                  <a:srgbClr val="1D1C1D"/>
                </a:solidFill>
                <a:effectLst/>
                <a:latin typeface="Quicksand" panose="00000500000000000000" pitchFamily="2" charset="0"/>
              </a:rPr>
              <a:t>If you're having trouble accessing the video, here's a direct link:</a:t>
            </a:r>
            <a:endParaRPr lang="en-GB" sz="1500" dirty="0">
              <a:latin typeface="Quicksand" panose="00000500000000000000" pitchFamily="2" charset="0"/>
            </a:endParaRPr>
          </a:p>
        </p:txBody>
      </p:sp>
      <p:sp>
        <p:nvSpPr>
          <p:cNvPr id="6" name="Slide Number Placeholder 1">
            <a:extLst>
              <a:ext uri="{FF2B5EF4-FFF2-40B4-BE49-F238E27FC236}">
                <a16:creationId xmlns:a16="http://schemas.microsoft.com/office/drawing/2014/main" id="{503BC36A-29C6-989F-29E1-5A853345FD02}"/>
              </a:ext>
            </a:extLst>
          </p:cNvPr>
          <p:cNvSpPr>
            <a:spLocks noGrp="1"/>
          </p:cNvSpPr>
          <p:nvPr>
            <p:ph type="sldNum" sz="quarter" idx="12"/>
          </p:nvPr>
        </p:nvSpPr>
        <p:spPr>
          <a:xfrm>
            <a:off x="-2040079" y="6356350"/>
            <a:ext cx="2743200" cy="365125"/>
          </a:xfrm>
        </p:spPr>
        <p:txBody>
          <a:bodyPr/>
          <a:lstStyle/>
          <a:p>
            <a:fld id="{CF2B712C-E831-4F93-9645-BD32FE950639}" type="slidenum">
              <a:rPr lang="en-GB" smtClean="0"/>
              <a:t>30</a:t>
            </a:fld>
            <a:endParaRPr lang="en-GB" dirty="0"/>
          </a:p>
        </p:txBody>
      </p:sp>
    </p:spTree>
    <p:extLst>
      <p:ext uri="{BB962C8B-B14F-4D97-AF65-F5344CB8AC3E}">
        <p14:creationId xmlns:p14="http://schemas.microsoft.com/office/powerpoint/2010/main" val="317803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9BAFF-7362-D0B5-13D2-52274F57368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0B8436-9702-3CEF-46F4-47516EC94F7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C469B5B-667C-A75D-F13E-105E70673850}"/>
              </a:ext>
            </a:extLst>
          </p:cNvPr>
          <p:cNvSpPr>
            <a:spLocks noGrp="1"/>
          </p:cNvSpPr>
          <p:nvPr>
            <p:ph type="sldNum" sz="quarter" idx="12"/>
          </p:nvPr>
        </p:nvSpPr>
        <p:spPr/>
        <p:txBody>
          <a:bodyPr/>
          <a:lstStyle/>
          <a:p>
            <a:fld id="{B74BDE92-5E3B-424A-B0AA-E4B267B2D80D}" type="slidenum">
              <a:rPr lang="en-GB" smtClean="0"/>
              <a:pPr/>
              <a:t>31</a:t>
            </a:fld>
            <a:r>
              <a:rPr lang="en-GB"/>
              <a:t> of 50</a:t>
            </a:r>
          </a:p>
        </p:txBody>
      </p:sp>
      <p:pic>
        <p:nvPicPr>
          <p:cNvPr id="5" name="Online Media 3" title="REVIEW">
            <a:hlinkClick r:id="" action="ppaction://media"/>
            <a:extLst>
              <a:ext uri="{FF2B5EF4-FFF2-40B4-BE49-F238E27FC236}">
                <a16:creationId xmlns:a16="http://schemas.microsoft.com/office/drawing/2014/main" id="{2465DDF3-E267-B2BE-BA93-52DB0B9781DB}"/>
              </a:ext>
            </a:extLst>
          </p:cNvPr>
          <p:cNvPicPr>
            <a:picLocks noRot="1" noChangeAspect="1"/>
          </p:cNvPicPr>
          <p:nvPr>
            <a:videoFile r:link="rId1"/>
          </p:nvPr>
        </p:nvPicPr>
        <p:blipFill>
          <a:blip r:embed="rId3"/>
          <a:stretch>
            <a:fillRect/>
          </a:stretch>
        </p:blipFill>
        <p:spPr>
          <a:xfrm>
            <a:off x="6350" y="0"/>
            <a:ext cx="12175067" cy="6858000"/>
          </a:xfrm>
          <a:prstGeom prst="rect">
            <a:avLst/>
          </a:prstGeom>
        </p:spPr>
      </p:pic>
    </p:spTree>
    <p:extLst>
      <p:ext uri="{BB962C8B-B14F-4D97-AF65-F5344CB8AC3E}">
        <p14:creationId xmlns:p14="http://schemas.microsoft.com/office/powerpoint/2010/main" val="343372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a:extLst>
              <a:ext uri="{FF2B5EF4-FFF2-40B4-BE49-F238E27FC236}">
                <a16:creationId xmlns:a16="http://schemas.microsoft.com/office/drawing/2014/main" id="{C7DF3AFA-9FD2-35B6-0458-22DCB29ACF05}"/>
              </a:ext>
            </a:extLst>
          </p:cNvPr>
          <p:cNvSpPr/>
          <p:nvPr/>
        </p:nvSpPr>
        <p:spPr>
          <a:xfrm>
            <a:off x="5825067" y="1018711"/>
            <a:ext cx="1339713" cy="4789426"/>
          </a:xfrm>
          <a:prstGeom prst="roundRect">
            <a:avLst>
              <a:gd name="adj" fmla="val 22987"/>
            </a:avLst>
          </a:prstGeom>
          <a:solidFill>
            <a:srgbClr val="E67FA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DD48BE2-DCFE-0EC7-C30B-19F4CC87A6F3}"/>
              </a:ext>
            </a:extLst>
          </p:cNvPr>
          <p:cNvSpPr txBox="1">
            <a:spLocks/>
          </p:cNvSpPr>
          <p:nvPr/>
        </p:nvSpPr>
        <p:spPr>
          <a:xfrm>
            <a:off x="1052262" y="2469297"/>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5400" b="1" kern="100" dirty="0">
                <a:latin typeface="Bahnschrift Condensed" panose="020B0502040204020203" pitchFamily="34" charset="0"/>
                <a:ea typeface="Aptos" panose="020B0004020202020204" pitchFamily="34" charset="0"/>
                <a:cs typeface="Times New Roman" panose="02020603050405020304" pitchFamily="18" charset="0"/>
              </a:rPr>
            </a:br>
            <a:r>
              <a:rPr lang="en" sz="4800" b="1" kern="100" dirty="0">
                <a:latin typeface="Bahnschrift Condensed" panose="020B0502040204020203" pitchFamily="34" charset="0"/>
                <a:ea typeface="Aptos" panose="020B0004020202020204" pitchFamily="34" charset="0"/>
                <a:cs typeface="Times New Roman" panose="02020603050405020304" pitchFamily="18" charset="0"/>
              </a:rPr>
              <a:t>C</a:t>
            </a:r>
            <a:r>
              <a:rPr lang="en" sz="4800" b="1" dirty="0">
                <a:latin typeface="Bahnschrift Condensed" panose="020B0502040204020203" pitchFamily="34" charset="0"/>
              </a:rPr>
              <a:t>an you remember </a:t>
            </a:r>
          </a:p>
          <a:p>
            <a:r>
              <a:rPr lang="en" sz="4800" b="1" dirty="0">
                <a:latin typeface="Bahnschrift Condensed" panose="020B0502040204020203" pitchFamily="34" charset="0"/>
              </a:rPr>
              <a:t>what each letter </a:t>
            </a:r>
          </a:p>
          <a:p>
            <a:r>
              <a:rPr lang="en" sz="4800" b="1" dirty="0">
                <a:latin typeface="Bahnschrift Condensed" panose="020B0502040204020203" pitchFamily="34" charset="0"/>
              </a:rPr>
              <a:t>stands for?</a:t>
            </a:r>
            <a:endParaRPr lang="en-GB" sz="5400" b="1" dirty="0">
              <a:latin typeface="Bahnschrift Condensed" panose="020B0502040204020203" pitchFamily="34" charset="0"/>
            </a:endParaRPr>
          </a:p>
        </p:txBody>
      </p:sp>
      <p:sp>
        <p:nvSpPr>
          <p:cNvPr id="18" name="TextBox 17">
            <a:extLst>
              <a:ext uri="{FF2B5EF4-FFF2-40B4-BE49-F238E27FC236}">
                <a16:creationId xmlns:a16="http://schemas.microsoft.com/office/drawing/2014/main" id="{B2C6F210-6B80-E7D9-DDFD-10C544002AF2}"/>
              </a:ext>
            </a:extLst>
          </p:cNvPr>
          <p:cNvSpPr txBox="1"/>
          <p:nvPr/>
        </p:nvSpPr>
        <p:spPr>
          <a:xfrm>
            <a:off x="6029049" y="1188041"/>
            <a:ext cx="966401" cy="993605"/>
          </a:xfrm>
          <a:prstGeom prst="rect">
            <a:avLst/>
          </a:prstGeom>
          <a:noFill/>
        </p:spPr>
        <p:txBody>
          <a:bodyPr wrap="square">
            <a:spAutoFit/>
          </a:bodyPr>
          <a:lstStyle/>
          <a:p>
            <a:pPr algn="ctr">
              <a:lnSpc>
                <a:spcPct val="150000"/>
              </a:lnSpc>
            </a:pPr>
            <a:r>
              <a:rPr lang="en-US" sz="4400" b="1" kern="100">
                <a:solidFill>
                  <a:srgbClr val="E67FA1"/>
                </a:solidFill>
                <a:latin typeface="Bahnschrift Condensed" panose="020B0502040204020203" pitchFamily="34" charset="0"/>
                <a:ea typeface="Aptos" panose="020B0004020202020204" pitchFamily="34" charset="0"/>
                <a:cs typeface="Times New Roman" panose="02020603050405020304" pitchFamily="18" charset="0"/>
              </a:rPr>
              <a:t>R</a:t>
            </a:r>
            <a:endParaRPr lang="en-US" sz="4400" b="1" kern="100">
              <a:solidFill>
                <a:srgbClr val="E67FA1"/>
              </a:solidFill>
              <a:effectLst/>
              <a:latin typeface="Bahnschrift Condensed" panose="020B0502040204020203" pitchFamily="34" charset="0"/>
              <a:ea typeface="Aptos" panose="020B0004020202020204" pitchFamily="34" charset="0"/>
              <a:cs typeface="Poppins" pitchFamily="2" charset="77"/>
            </a:endParaRPr>
          </a:p>
        </p:txBody>
      </p:sp>
      <p:sp>
        <p:nvSpPr>
          <p:cNvPr id="12" name="TextBox 11">
            <a:extLst>
              <a:ext uri="{FF2B5EF4-FFF2-40B4-BE49-F238E27FC236}">
                <a16:creationId xmlns:a16="http://schemas.microsoft.com/office/drawing/2014/main" id="{D554DFCD-F8EE-38E9-ECEB-2B5FA89041D1}"/>
              </a:ext>
            </a:extLst>
          </p:cNvPr>
          <p:cNvSpPr txBox="1"/>
          <p:nvPr/>
        </p:nvSpPr>
        <p:spPr>
          <a:xfrm>
            <a:off x="6029049" y="1831511"/>
            <a:ext cx="966401" cy="993605"/>
          </a:xfrm>
          <a:prstGeom prst="rect">
            <a:avLst/>
          </a:prstGeom>
          <a:noFill/>
        </p:spPr>
        <p:txBody>
          <a:bodyPr wrap="square">
            <a:spAutoFit/>
          </a:bodyPr>
          <a:lstStyle/>
          <a:p>
            <a:pPr algn="ctr">
              <a:lnSpc>
                <a:spcPct val="150000"/>
              </a:lnSpc>
            </a:pPr>
            <a:r>
              <a:rPr lang="en-US" sz="4400" b="1" kern="100">
                <a:solidFill>
                  <a:srgbClr val="E67FA1"/>
                </a:solidFill>
                <a:latin typeface="Bahnschrift Condensed" panose="020B0502040204020203" pitchFamily="34" charset="0"/>
                <a:ea typeface="Aptos" panose="020B0004020202020204" pitchFamily="34" charset="0"/>
                <a:cs typeface="Times New Roman" panose="02020603050405020304" pitchFamily="18" charset="0"/>
              </a:rPr>
              <a:t>E</a:t>
            </a:r>
            <a:endParaRPr lang="en-US" sz="4400" b="1" kern="100">
              <a:solidFill>
                <a:srgbClr val="E67FA1"/>
              </a:solidFill>
              <a:effectLst/>
              <a:latin typeface="Bahnschrift Condensed" panose="020B0502040204020203" pitchFamily="34" charset="0"/>
              <a:ea typeface="Aptos" panose="020B0004020202020204" pitchFamily="34" charset="0"/>
              <a:cs typeface="Poppins" pitchFamily="2" charset="77"/>
            </a:endParaRPr>
          </a:p>
        </p:txBody>
      </p:sp>
      <p:sp>
        <p:nvSpPr>
          <p:cNvPr id="13" name="TextBox 12">
            <a:extLst>
              <a:ext uri="{FF2B5EF4-FFF2-40B4-BE49-F238E27FC236}">
                <a16:creationId xmlns:a16="http://schemas.microsoft.com/office/drawing/2014/main" id="{B8F2D732-C801-DB25-D2D0-C2154A5C9FC5}"/>
              </a:ext>
            </a:extLst>
          </p:cNvPr>
          <p:cNvSpPr txBox="1"/>
          <p:nvPr/>
        </p:nvSpPr>
        <p:spPr>
          <a:xfrm>
            <a:off x="6029049" y="2508567"/>
            <a:ext cx="966401" cy="993605"/>
          </a:xfrm>
          <a:prstGeom prst="rect">
            <a:avLst/>
          </a:prstGeom>
          <a:noFill/>
        </p:spPr>
        <p:txBody>
          <a:bodyPr wrap="square">
            <a:spAutoFit/>
          </a:bodyPr>
          <a:lstStyle/>
          <a:p>
            <a:pPr algn="ctr">
              <a:lnSpc>
                <a:spcPct val="150000"/>
              </a:lnSpc>
            </a:pPr>
            <a:r>
              <a:rPr lang="en-US" sz="4400" b="1" kern="100">
                <a:solidFill>
                  <a:srgbClr val="E67FA1"/>
                </a:solidFill>
                <a:latin typeface="Bahnschrift Condensed" panose="020B0502040204020203" pitchFamily="34" charset="0"/>
                <a:ea typeface="Aptos" panose="020B0004020202020204" pitchFamily="34" charset="0"/>
                <a:cs typeface="Times New Roman" panose="02020603050405020304" pitchFamily="18" charset="0"/>
              </a:rPr>
              <a:t>V</a:t>
            </a:r>
            <a:endParaRPr lang="en-US" sz="4400" b="1" kern="100">
              <a:solidFill>
                <a:srgbClr val="E67FA1"/>
              </a:solidFill>
              <a:effectLst/>
              <a:latin typeface="Bahnschrift Condensed" panose="020B0502040204020203" pitchFamily="34" charset="0"/>
              <a:ea typeface="Aptos" panose="020B0004020202020204" pitchFamily="34" charset="0"/>
              <a:cs typeface="Poppins" pitchFamily="2" charset="77"/>
            </a:endParaRPr>
          </a:p>
        </p:txBody>
      </p:sp>
      <p:sp>
        <p:nvSpPr>
          <p:cNvPr id="17" name="TextBox 16">
            <a:extLst>
              <a:ext uri="{FF2B5EF4-FFF2-40B4-BE49-F238E27FC236}">
                <a16:creationId xmlns:a16="http://schemas.microsoft.com/office/drawing/2014/main" id="{A696161F-8198-97D1-F240-FE7BC502F359}"/>
              </a:ext>
            </a:extLst>
          </p:cNvPr>
          <p:cNvSpPr txBox="1"/>
          <p:nvPr/>
        </p:nvSpPr>
        <p:spPr>
          <a:xfrm>
            <a:off x="6029049" y="3152037"/>
            <a:ext cx="966401" cy="993605"/>
          </a:xfrm>
          <a:prstGeom prst="rect">
            <a:avLst/>
          </a:prstGeom>
          <a:noFill/>
        </p:spPr>
        <p:txBody>
          <a:bodyPr wrap="square">
            <a:spAutoFit/>
          </a:bodyPr>
          <a:lstStyle/>
          <a:p>
            <a:pPr algn="ctr">
              <a:lnSpc>
                <a:spcPct val="150000"/>
              </a:lnSpc>
            </a:pPr>
            <a:r>
              <a:rPr lang="en-US" sz="4400" b="1" kern="100">
                <a:solidFill>
                  <a:srgbClr val="E67FA1"/>
                </a:solidFill>
                <a:latin typeface="Bahnschrift Condensed" panose="020B0502040204020203" pitchFamily="34" charset="0"/>
                <a:ea typeface="Aptos" panose="020B0004020202020204" pitchFamily="34" charset="0"/>
                <a:cs typeface="Times New Roman" panose="02020603050405020304" pitchFamily="18" charset="0"/>
              </a:rPr>
              <a:t>I</a:t>
            </a:r>
            <a:endParaRPr lang="en-US" sz="4400" b="1" kern="100">
              <a:solidFill>
                <a:srgbClr val="E67FA1"/>
              </a:solidFill>
              <a:effectLst/>
              <a:latin typeface="Bahnschrift Condensed" panose="020B0502040204020203" pitchFamily="34" charset="0"/>
              <a:ea typeface="Aptos" panose="020B0004020202020204" pitchFamily="34" charset="0"/>
              <a:cs typeface="Poppins" pitchFamily="2" charset="77"/>
            </a:endParaRPr>
          </a:p>
        </p:txBody>
      </p:sp>
      <p:sp>
        <p:nvSpPr>
          <p:cNvPr id="19" name="TextBox 18">
            <a:extLst>
              <a:ext uri="{FF2B5EF4-FFF2-40B4-BE49-F238E27FC236}">
                <a16:creationId xmlns:a16="http://schemas.microsoft.com/office/drawing/2014/main" id="{41D79A3A-442A-86E5-99F6-670E9FF22C5B}"/>
              </a:ext>
            </a:extLst>
          </p:cNvPr>
          <p:cNvSpPr txBox="1"/>
          <p:nvPr/>
        </p:nvSpPr>
        <p:spPr>
          <a:xfrm>
            <a:off x="6029049" y="3809135"/>
            <a:ext cx="966401" cy="993605"/>
          </a:xfrm>
          <a:prstGeom prst="rect">
            <a:avLst/>
          </a:prstGeom>
          <a:noFill/>
        </p:spPr>
        <p:txBody>
          <a:bodyPr wrap="square">
            <a:spAutoFit/>
          </a:bodyPr>
          <a:lstStyle/>
          <a:p>
            <a:pPr algn="ctr">
              <a:lnSpc>
                <a:spcPct val="150000"/>
              </a:lnSpc>
            </a:pPr>
            <a:r>
              <a:rPr lang="en-US" sz="4400" b="1" kern="100">
                <a:solidFill>
                  <a:srgbClr val="E67FA1"/>
                </a:solidFill>
                <a:latin typeface="Bahnschrift Condensed" panose="020B0502040204020203" pitchFamily="34" charset="0"/>
                <a:ea typeface="Aptos" panose="020B0004020202020204" pitchFamily="34" charset="0"/>
                <a:cs typeface="Times New Roman" panose="02020603050405020304" pitchFamily="18" charset="0"/>
              </a:rPr>
              <a:t>E</a:t>
            </a:r>
            <a:endParaRPr lang="en-US" sz="4400" b="1" kern="100">
              <a:solidFill>
                <a:srgbClr val="E67FA1"/>
              </a:solidFill>
              <a:effectLst/>
              <a:latin typeface="Bahnschrift Condensed" panose="020B0502040204020203" pitchFamily="34" charset="0"/>
              <a:ea typeface="Aptos" panose="020B0004020202020204" pitchFamily="34" charset="0"/>
              <a:cs typeface="Poppins" pitchFamily="2" charset="77"/>
            </a:endParaRPr>
          </a:p>
        </p:txBody>
      </p:sp>
      <p:sp>
        <p:nvSpPr>
          <p:cNvPr id="20" name="TextBox 19">
            <a:extLst>
              <a:ext uri="{FF2B5EF4-FFF2-40B4-BE49-F238E27FC236}">
                <a16:creationId xmlns:a16="http://schemas.microsoft.com/office/drawing/2014/main" id="{DA03E934-57F1-39D3-E47E-496CBC1194FF}"/>
              </a:ext>
            </a:extLst>
          </p:cNvPr>
          <p:cNvSpPr txBox="1"/>
          <p:nvPr/>
        </p:nvSpPr>
        <p:spPr>
          <a:xfrm>
            <a:off x="6029049" y="4431071"/>
            <a:ext cx="966401" cy="993605"/>
          </a:xfrm>
          <a:prstGeom prst="rect">
            <a:avLst/>
          </a:prstGeom>
          <a:noFill/>
        </p:spPr>
        <p:txBody>
          <a:bodyPr wrap="square">
            <a:spAutoFit/>
          </a:bodyPr>
          <a:lstStyle/>
          <a:p>
            <a:pPr algn="ctr">
              <a:lnSpc>
                <a:spcPct val="150000"/>
              </a:lnSpc>
            </a:pPr>
            <a:r>
              <a:rPr lang="en-US" sz="4400" b="1" kern="100">
                <a:solidFill>
                  <a:srgbClr val="E67FA1"/>
                </a:solidFill>
                <a:latin typeface="Bahnschrift Condensed" panose="020B0502040204020203" pitchFamily="34" charset="0"/>
                <a:ea typeface="Aptos" panose="020B0004020202020204" pitchFamily="34" charset="0"/>
                <a:cs typeface="Times New Roman" panose="02020603050405020304" pitchFamily="18" charset="0"/>
              </a:rPr>
              <a:t>W</a:t>
            </a:r>
            <a:endParaRPr lang="en-US" sz="4400" b="1" kern="100">
              <a:solidFill>
                <a:srgbClr val="E67FA1"/>
              </a:solidFill>
              <a:effectLst/>
              <a:latin typeface="Bahnschrift Condensed" panose="020B0502040204020203" pitchFamily="34" charset="0"/>
              <a:ea typeface="Aptos" panose="020B0004020202020204" pitchFamily="34" charset="0"/>
              <a:cs typeface="Poppins" pitchFamily="2" charset="77"/>
            </a:endParaRPr>
          </a:p>
        </p:txBody>
      </p:sp>
      <p:sp>
        <p:nvSpPr>
          <p:cNvPr id="22" name="TextBox 21">
            <a:extLst>
              <a:ext uri="{FF2B5EF4-FFF2-40B4-BE49-F238E27FC236}">
                <a16:creationId xmlns:a16="http://schemas.microsoft.com/office/drawing/2014/main" id="{2931B00E-3CB9-DD51-1536-279997CB7B4B}"/>
              </a:ext>
            </a:extLst>
          </p:cNvPr>
          <p:cNvSpPr txBox="1"/>
          <p:nvPr/>
        </p:nvSpPr>
        <p:spPr>
          <a:xfrm>
            <a:off x="7798318" y="1188041"/>
            <a:ext cx="7103016" cy="993605"/>
          </a:xfrm>
          <a:prstGeom prst="rect">
            <a:avLst/>
          </a:prstGeom>
          <a:noFill/>
        </p:spPr>
        <p:txBody>
          <a:bodyPr wrap="square">
            <a:spAutoFit/>
          </a:bodyPr>
          <a:lstStyle/>
          <a:p>
            <a:pPr>
              <a:lnSpc>
                <a:spcPct val="150000"/>
              </a:lnSpc>
            </a:pPr>
            <a:r>
              <a:rPr lang="en-US" sz="4400" b="1" kern="100">
                <a:solidFill>
                  <a:srgbClr val="EB3F5D"/>
                </a:solidFill>
                <a:latin typeface="Bahnschrift Condensed" panose="020B0502040204020203" pitchFamily="34" charset="0"/>
                <a:ea typeface="Aptos" panose="020B0004020202020204" pitchFamily="34" charset="0"/>
                <a:cs typeface="Times New Roman" panose="02020603050405020304" pitchFamily="18" charset="0"/>
              </a:rPr>
              <a:t>REPUTATION</a:t>
            </a:r>
            <a:endParaRPr lang="en-US" sz="4400" b="1" kern="100">
              <a:solidFill>
                <a:srgbClr val="EB3F5D"/>
              </a:solidFill>
              <a:effectLst/>
              <a:latin typeface="Bahnschrift Condensed" panose="020B0502040204020203" pitchFamily="34" charset="0"/>
              <a:ea typeface="Aptos" panose="020B0004020202020204" pitchFamily="34" charset="0"/>
              <a:cs typeface="Poppins" pitchFamily="2" charset="77"/>
            </a:endParaRPr>
          </a:p>
        </p:txBody>
      </p:sp>
      <p:sp>
        <p:nvSpPr>
          <p:cNvPr id="23" name="TextBox 22">
            <a:extLst>
              <a:ext uri="{FF2B5EF4-FFF2-40B4-BE49-F238E27FC236}">
                <a16:creationId xmlns:a16="http://schemas.microsoft.com/office/drawing/2014/main" id="{5C8DEDA0-0486-CD62-C232-B9811E562C52}"/>
              </a:ext>
            </a:extLst>
          </p:cNvPr>
          <p:cNvSpPr txBox="1"/>
          <p:nvPr/>
        </p:nvSpPr>
        <p:spPr>
          <a:xfrm>
            <a:off x="7798318" y="1831511"/>
            <a:ext cx="5097773" cy="993605"/>
          </a:xfrm>
          <a:prstGeom prst="rect">
            <a:avLst/>
          </a:prstGeom>
          <a:noFill/>
        </p:spPr>
        <p:txBody>
          <a:bodyPr wrap="square">
            <a:spAutoFit/>
          </a:bodyPr>
          <a:lstStyle/>
          <a:p>
            <a:pPr>
              <a:lnSpc>
                <a:spcPct val="150000"/>
              </a:lnSpc>
            </a:pPr>
            <a:r>
              <a:rPr lang="en-US" sz="4400" b="1" kern="100">
                <a:solidFill>
                  <a:srgbClr val="EB3F5D"/>
                </a:solidFill>
                <a:latin typeface="Bahnschrift Condensed" panose="020B0502040204020203" pitchFamily="34" charset="0"/>
                <a:ea typeface="Aptos" panose="020B0004020202020204" pitchFamily="34" charset="0"/>
                <a:cs typeface="Times New Roman" panose="02020603050405020304" pitchFamily="18" charset="0"/>
              </a:rPr>
              <a:t>EVIDENCE</a:t>
            </a:r>
            <a:endParaRPr lang="en-US" sz="4400" b="1" kern="100">
              <a:solidFill>
                <a:srgbClr val="EB3F5D"/>
              </a:solidFill>
              <a:effectLst/>
              <a:latin typeface="Bahnschrift Condensed" panose="020B0502040204020203" pitchFamily="34" charset="0"/>
              <a:ea typeface="Aptos" panose="020B0004020202020204" pitchFamily="34" charset="0"/>
              <a:cs typeface="Poppins" pitchFamily="2" charset="77"/>
            </a:endParaRPr>
          </a:p>
        </p:txBody>
      </p:sp>
      <p:sp>
        <p:nvSpPr>
          <p:cNvPr id="24" name="TextBox 23">
            <a:extLst>
              <a:ext uri="{FF2B5EF4-FFF2-40B4-BE49-F238E27FC236}">
                <a16:creationId xmlns:a16="http://schemas.microsoft.com/office/drawing/2014/main" id="{D98E5EC6-A526-E201-648A-20AD33D21CFF}"/>
              </a:ext>
            </a:extLst>
          </p:cNvPr>
          <p:cNvSpPr txBox="1"/>
          <p:nvPr/>
        </p:nvSpPr>
        <p:spPr>
          <a:xfrm>
            <a:off x="7798318" y="2508567"/>
            <a:ext cx="7103016" cy="993605"/>
          </a:xfrm>
          <a:prstGeom prst="rect">
            <a:avLst/>
          </a:prstGeom>
          <a:noFill/>
        </p:spPr>
        <p:txBody>
          <a:bodyPr wrap="square">
            <a:spAutoFit/>
          </a:bodyPr>
          <a:lstStyle/>
          <a:p>
            <a:pPr>
              <a:lnSpc>
                <a:spcPct val="150000"/>
              </a:lnSpc>
            </a:pPr>
            <a:r>
              <a:rPr lang="en-US" sz="4400" b="1" kern="100">
                <a:solidFill>
                  <a:srgbClr val="EB3F5D"/>
                </a:solidFill>
                <a:latin typeface="Bahnschrift Condensed" panose="020B0502040204020203" pitchFamily="34" charset="0"/>
                <a:ea typeface="Aptos" panose="020B0004020202020204" pitchFamily="34" charset="0"/>
                <a:cs typeface="Times New Roman" panose="02020603050405020304" pitchFamily="18" charset="0"/>
              </a:rPr>
              <a:t>VERIFICATION</a:t>
            </a:r>
            <a:endParaRPr lang="en-US" sz="4400" b="1" kern="100">
              <a:solidFill>
                <a:srgbClr val="EB3F5D"/>
              </a:solidFill>
              <a:effectLst/>
              <a:latin typeface="Bahnschrift Condensed" panose="020B0502040204020203" pitchFamily="34" charset="0"/>
              <a:ea typeface="Aptos" panose="020B0004020202020204" pitchFamily="34" charset="0"/>
              <a:cs typeface="Poppins" pitchFamily="2" charset="77"/>
            </a:endParaRPr>
          </a:p>
        </p:txBody>
      </p:sp>
      <p:sp>
        <p:nvSpPr>
          <p:cNvPr id="25" name="TextBox 24">
            <a:extLst>
              <a:ext uri="{FF2B5EF4-FFF2-40B4-BE49-F238E27FC236}">
                <a16:creationId xmlns:a16="http://schemas.microsoft.com/office/drawing/2014/main" id="{C3E83D7A-9E37-5058-DFF5-C4A8D05139F8}"/>
              </a:ext>
            </a:extLst>
          </p:cNvPr>
          <p:cNvSpPr txBox="1"/>
          <p:nvPr/>
        </p:nvSpPr>
        <p:spPr>
          <a:xfrm>
            <a:off x="7798318" y="3152037"/>
            <a:ext cx="5614760" cy="993605"/>
          </a:xfrm>
          <a:prstGeom prst="rect">
            <a:avLst/>
          </a:prstGeom>
          <a:noFill/>
        </p:spPr>
        <p:txBody>
          <a:bodyPr wrap="square">
            <a:spAutoFit/>
          </a:bodyPr>
          <a:lstStyle/>
          <a:p>
            <a:pPr>
              <a:lnSpc>
                <a:spcPct val="150000"/>
              </a:lnSpc>
            </a:pPr>
            <a:r>
              <a:rPr lang="en-US" sz="4400" b="1" kern="100">
                <a:solidFill>
                  <a:srgbClr val="EB3F5D"/>
                </a:solidFill>
                <a:latin typeface="Bahnschrift Condensed" panose="020B0502040204020203" pitchFamily="34" charset="0"/>
                <a:ea typeface="Aptos" panose="020B0004020202020204" pitchFamily="34" charset="0"/>
                <a:cs typeface="Times New Roman" panose="02020603050405020304" pitchFamily="18" charset="0"/>
              </a:rPr>
              <a:t>INTENT</a:t>
            </a:r>
            <a:endParaRPr lang="en-US" sz="4400" b="1" kern="100">
              <a:solidFill>
                <a:srgbClr val="EB3F5D"/>
              </a:solidFill>
              <a:effectLst/>
              <a:latin typeface="Bahnschrift Condensed" panose="020B0502040204020203" pitchFamily="34" charset="0"/>
              <a:ea typeface="Aptos" panose="020B0004020202020204" pitchFamily="34" charset="0"/>
              <a:cs typeface="Poppins" pitchFamily="2" charset="77"/>
            </a:endParaRPr>
          </a:p>
        </p:txBody>
      </p:sp>
      <p:sp>
        <p:nvSpPr>
          <p:cNvPr id="26" name="TextBox 25">
            <a:extLst>
              <a:ext uri="{FF2B5EF4-FFF2-40B4-BE49-F238E27FC236}">
                <a16:creationId xmlns:a16="http://schemas.microsoft.com/office/drawing/2014/main" id="{57BE3470-8AFA-85AD-46F1-DD6D9742CC03}"/>
              </a:ext>
            </a:extLst>
          </p:cNvPr>
          <p:cNvSpPr txBox="1"/>
          <p:nvPr/>
        </p:nvSpPr>
        <p:spPr>
          <a:xfrm>
            <a:off x="7798318" y="3809135"/>
            <a:ext cx="5097773" cy="993605"/>
          </a:xfrm>
          <a:prstGeom prst="rect">
            <a:avLst/>
          </a:prstGeom>
          <a:noFill/>
        </p:spPr>
        <p:txBody>
          <a:bodyPr wrap="square">
            <a:spAutoFit/>
          </a:bodyPr>
          <a:lstStyle/>
          <a:p>
            <a:pPr>
              <a:lnSpc>
                <a:spcPct val="150000"/>
              </a:lnSpc>
            </a:pPr>
            <a:r>
              <a:rPr lang="en-US" sz="4400" b="1" kern="100">
                <a:solidFill>
                  <a:srgbClr val="EB3F5D"/>
                </a:solidFill>
                <a:latin typeface="Bahnschrift Condensed" panose="020B0502040204020203" pitchFamily="34" charset="0"/>
                <a:ea typeface="Aptos" panose="020B0004020202020204" pitchFamily="34" charset="0"/>
                <a:cs typeface="Times New Roman" panose="02020603050405020304" pitchFamily="18" charset="0"/>
              </a:rPr>
              <a:t>EMOTIONS</a:t>
            </a:r>
            <a:endParaRPr lang="en-US" sz="4400" b="1" kern="100">
              <a:solidFill>
                <a:srgbClr val="EB3F5D"/>
              </a:solidFill>
              <a:effectLst/>
              <a:latin typeface="Bahnschrift Condensed" panose="020B0502040204020203" pitchFamily="34" charset="0"/>
              <a:ea typeface="Aptos" panose="020B0004020202020204" pitchFamily="34" charset="0"/>
              <a:cs typeface="Poppins" pitchFamily="2" charset="77"/>
            </a:endParaRPr>
          </a:p>
        </p:txBody>
      </p:sp>
      <p:sp>
        <p:nvSpPr>
          <p:cNvPr id="27" name="TextBox 26">
            <a:extLst>
              <a:ext uri="{FF2B5EF4-FFF2-40B4-BE49-F238E27FC236}">
                <a16:creationId xmlns:a16="http://schemas.microsoft.com/office/drawing/2014/main" id="{FE03E2F6-35AF-48F7-6F15-100D17ED3F79}"/>
              </a:ext>
            </a:extLst>
          </p:cNvPr>
          <p:cNvSpPr txBox="1"/>
          <p:nvPr/>
        </p:nvSpPr>
        <p:spPr>
          <a:xfrm>
            <a:off x="7798318" y="4431071"/>
            <a:ext cx="6778297" cy="993605"/>
          </a:xfrm>
          <a:prstGeom prst="rect">
            <a:avLst/>
          </a:prstGeom>
          <a:noFill/>
        </p:spPr>
        <p:txBody>
          <a:bodyPr wrap="square">
            <a:spAutoFit/>
          </a:bodyPr>
          <a:lstStyle/>
          <a:p>
            <a:pPr>
              <a:lnSpc>
                <a:spcPct val="150000"/>
              </a:lnSpc>
            </a:pPr>
            <a:r>
              <a:rPr lang="en-US" sz="4400" b="1" kern="100">
                <a:solidFill>
                  <a:srgbClr val="EB3F5D"/>
                </a:solidFill>
                <a:latin typeface="Bahnschrift Condensed" panose="020B0502040204020203" pitchFamily="34" charset="0"/>
                <a:ea typeface="Aptos" panose="020B0004020202020204" pitchFamily="34" charset="0"/>
                <a:cs typeface="Times New Roman" panose="02020603050405020304" pitchFamily="18" charset="0"/>
              </a:rPr>
              <a:t>WEIGHT IT UP</a:t>
            </a:r>
            <a:endParaRPr lang="en-US" sz="4400" b="1" kern="100">
              <a:solidFill>
                <a:srgbClr val="EB3F5D"/>
              </a:solidFill>
              <a:effectLst/>
              <a:latin typeface="Bahnschrift Condensed" panose="020B0502040204020203" pitchFamily="34" charset="0"/>
              <a:ea typeface="Aptos" panose="020B0004020202020204" pitchFamily="34" charset="0"/>
              <a:cs typeface="Poppins" pitchFamily="2" charset="77"/>
            </a:endParaRPr>
          </a:p>
        </p:txBody>
      </p:sp>
      <p:sp>
        <p:nvSpPr>
          <p:cNvPr id="2" name="Slide Number Placeholder 1">
            <a:extLst>
              <a:ext uri="{FF2B5EF4-FFF2-40B4-BE49-F238E27FC236}">
                <a16:creationId xmlns:a16="http://schemas.microsoft.com/office/drawing/2014/main" id="{1ABA5F36-E62D-10E0-F5E0-899C98295FEA}"/>
              </a:ext>
            </a:extLst>
          </p:cNvPr>
          <p:cNvSpPr>
            <a:spLocks noGrp="1"/>
          </p:cNvSpPr>
          <p:nvPr>
            <p:ph type="sldNum" sz="quarter" idx="12"/>
          </p:nvPr>
        </p:nvSpPr>
        <p:spPr/>
        <p:txBody>
          <a:bodyPr/>
          <a:lstStyle/>
          <a:p>
            <a:fld id="{CF2B712C-E831-4F93-9645-BD32FE950639}" type="slidenum">
              <a:rPr lang="en-GB" smtClean="0"/>
              <a:t>32</a:t>
            </a:fld>
            <a:endParaRPr lang="en-GB"/>
          </a:p>
        </p:txBody>
      </p:sp>
    </p:spTree>
    <p:extLst>
      <p:ext uri="{BB962C8B-B14F-4D97-AF65-F5344CB8AC3E}">
        <p14:creationId xmlns:p14="http://schemas.microsoft.com/office/powerpoint/2010/main" val="182840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125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125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125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125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2">
                                            <p:txEl>
                                              <p:pRg st="0" end="0"/>
                                            </p:txEl>
                                          </p:spTgt>
                                        </p:tgtEl>
                                        <p:attrNameLst>
                                          <p:attrName>style.visibility</p:attrName>
                                        </p:attrNameLst>
                                      </p:cBhvr>
                                      <p:to>
                                        <p:strVal val="visible"/>
                                      </p:to>
                                    </p:set>
                                    <p:animEffect transition="in" filter="fade">
                                      <p:cBhvr>
                                        <p:cTn id="45" dur="500"/>
                                        <p:tgtEl>
                                          <p:spTgt spid="2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3">
                                            <p:txEl>
                                              <p:pRg st="0" end="0"/>
                                            </p:txEl>
                                          </p:spTgt>
                                        </p:tgtEl>
                                        <p:attrNameLst>
                                          <p:attrName>style.visibility</p:attrName>
                                        </p:attrNameLst>
                                      </p:cBhvr>
                                      <p:to>
                                        <p:strVal val="visible"/>
                                      </p:to>
                                    </p:set>
                                    <p:animEffect transition="in" filter="fade">
                                      <p:cBhvr>
                                        <p:cTn id="50" dur="500"/>
                                        <p:tgtEl>
                                          <p:spTgt spid="23">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Effect transition="in" filter="fade">
                                      <p:cBhvr>
                                        <p:cTn id="55" dur="500"/>
                                        <p:tgtEl>
                                          <p:spTgt spid="2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5">
                                            <p:txEl>
                                              <p:pRg st="0" end="0"/>
                                            </p:txEl>
                                          </p:spTgt>
                                        </p:tgtEl>
                                        <p:attrNameLst>
                                          <p:attrName>style.visibility</p:attrName>
                                        </p:attrNameLst>
                                      </p:cBhvr>
                                      <p:to>
                                        <p:strVal val="visible"/>
                                      </p:to>
                                    </p:set>
                                    <p:animEffect transition="in" filter="fade">
                                      <p:cBhvr>
                                        <p:cTn id="60" dur="500"/>
                                        <p:tgtEl>
                                          <p:spTgt spid="25">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6">
                                            <p:txEl>
                                              <p:pRg st="0" end="0"/>
                                            </p:txEl>
                                          </p:spTgt>
                                        </p:tgtEl>
                                        <p:attrNameLst>
                                          <p:attrName>style.visibility</p:attrName>
                                        </p:attrNameLst>
                                      </p:cBhvr>
                                      <p:to>
                                        <p:strVal val="visible"/>
                                      </p:to>
                                    </p:set>
                                    <p:animEffect transition="in" filter="fade">
                                      <p:cBhvr>
                                        <p:cTn id="65" dur="500"/>
                                        <p:tgtEl>
                                          <p:spTgt spid="26">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7">
                                            <p:txEl>
                                              <p:pRg st="0" end="0"/>
                                            </p:txEl>
                                          </p:spTgt>
                                        </p:tgtEl>
                                        <p:attrNameLst>
                                          <p:attrName>style.visibility</p:attrName>
                                        </p:attrNameLst>
                                      </p:cBhvr>
                                      <p:to>
                                        <p:strVal val="visible"/>
                                      </p:to>
                                    </p:set>
                                    <p:animEffect transition="in" filter="fade">
                                      <p:cBhvr>
                                        <p:cTn id="70"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3" grpId="0"/>
      <p:bldP spid="17" grpId="0"/>
      <p:bldP spid="19" grpId="0"/>
      <p:bldP spid="20" grpId="0"/>
      <p:bldP spid="22" grpId="0"/>
      <p:bldP spid="23" grpId="0"/>
      <p:bldP spid="24" grpId="0"/>
      <p:bldP spid="25" grpId="0"/>
      <p:bldP spid="26" grpId="0"/>
      <p:bldP spid="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2BFDC3-41EA-A380-5D99-EB63D254DE5D}"/>
              </a:ext>
            </a:extLst>
          </p:cNvPr>
          <p:cNvSpPr/>
          <p:nvPr/>
        </p:nvSpPr>
        <p:spPr>
          <a:xfrm>
            <a:off x="7471954" y="0"/>
            <a:ext cx="4720046" cy="6858000"/>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FAEAA1C-92E0-4E00-2826-F92F76BE42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0" y="1252403"/>
            <a:ext cx="5529634" cy="4736076"/>
          </a:xfrm>
          <a:prstGeom prst="rect">
            <a:avLst/>
          </a:prstGeom>
        </p:spPr>
      </p:pic>
      <p:sp>
        <p:nvSpPr>
          <p:cNvPr id="7" name="Content Placeholder 6">
            <a:extLst>
              <a:ext uri="{FF2B5EF4-FFF2-40B4-BE49-F238E27FC236}">
                <a16:creationId xmlns:a16="http://schemas.microsoft.com/office/drawing/2014/main" id="{C3CB9332-FC7D-F7D6-DBD0-C057CD4DC34A}"/>
              </a:ext>
            </a:extLst>
          </p:cNvPr>
          <p:cNvSpPr txBox="1">
            <a:spLocks/>
          </p:cNvSpPr>
          <p:nvPr/>
        </p:nvSpPr>
        <p:spPr>
          <a:xfrm>
            <a:off x="6803417" y="1772550"/>
            <a:ext cx="4114800" cy="13515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3200">
                <a:solidFill>
                  <a:srgbClr val="E57FA1"/>
                </a:solidFill>
                <a:latin typeface="Quicksand" pitchFamily="2" charset="77"/>
              </a:rPr>
              <a:t>Click for video </a:t>
            </a:r>
          </a:p>
        </p:txBody>
      </p:sp>
      <p:sp>
        <p:nvSpPr>
          <p:cNvPr id="8" name="Title 1">
            <a:extLst>
              <a:ext uri="{FF2B5EF4-FFF2-40B4-BE49-F238E27FC236}">
                <a16:creationId xmlns:a16="http://schemas.microsoft.com/office/drawing/2014/main" id="{C9AC7C5F-5ABD-965C-6387-30D3AE4D64AA}"/>
              </a:ext>
            </a:extLst>
          </p:cNvPr>
          <p:cNvSpPr>
            <a:spLocks noGrp="1"/>
          </p:cNvSpPr>
          <p:nvPr>
            <p:ph type="title"/>
          </p:nvPr>
        </p:nvSpPr>
        <p:spPr>
          <a:xfrm>
            <a:off x="758686" y="2829637"/>
            <a:ext cx="4518894" cy="1117446"/>
          </a:xfrm>
        </p:spPr>
        <p:txBody>
          <a:bodyPr>
            <a:noAutofit/>
          </a:bodyPr>
          <a:lstStyle/>
          <a:p>
            <a:r>
              <a:rPr lang="en-GB" sz="4200" dirty="0">
                <a:latin typeface="Bahnschrift Condensed" panose="020B0502040204020203" pitchFamily="34" charset="0"/>
              </a:rPr>
              <a:t>This short film has some tips on how to help yourself and others in a risky situation, such as when a </a:t>
            </a:r>
            <a:r>
              <a:rPr lang="en-GB" sz="4200" dirty="0">
                <a:solidFill>
                  <a:srgbClr val="E67FA1"/>
                </a:solidFill>
                <a:latin typeface="Bahnschrift Condensed" panose="020B0502040204020203" pitchFamily="34" charset="0"/>
              </a:rPr>
              <a:t>hate crime </a:t>
            </a:r>
            <a:r>
              <a:rPr lang="en-GB" sz="4200" dirty="0">
                <a:latin typeface="Bahnschrift Condensed" panose="020B0502040204020203" pitchFamily="34" charset="0"/>
              </a:rPr>
              <a:t>is being planned or committed.</a:t>
            </a:r>
            <a:br>
              <a:rPr lang="en-GB" dirty="0">
                <a:latin typeface="Bahnschrift Condensed" panose="020B0502040204020203" pitchFamily="34" charset="0"/>
              </a:rPr>
            </a:br>
            <a:endParaRPr lang="en-GB" b="1" dirty="0">
              <a:latin typeface="Bahnschrift Condensed" panose="020B0502040204020203" pitchFamily="34" charset="0"/>
            </a:endParaRPr>
          </a:p>
        </p:txBody>
      </p:sp>
      <p:sp>
        <p:nvSpPr>
          <p:cNvPr id="3" name="TextBox 2">
            <a:extLst>
              <a:ext uri="{FF2B5EF4-FFF2-40B4-BE49-F238E27FC236}">
                <a16:creationId xmlns:a16="http://schemas.microsoft.com/office/drawing/2014/main" id="{317A0E54-1CD7-990B-ADC7-266D09726A5C}"/>
              </a:ext>
            </a:extLst>
          </p:cNvPr>
          <p:cNvSpPr txBox="1"/>
          <p:nvPr/>
        </p:nvSpPr>
        <p:spPr>
          <a:xfrm>
            <a:off x="2756420" y="5689000"/>
            <a:ext cx="1719243" cy="323165"/>
          </a:xfrm>
          <a:prstGeom prst="rect">
            <a:avLst/>
          </a:prstGeom>
          <a:noFill/>
        </p:spPr>
        <p:txBody>
          <a:bodyPr wrap="square">
            <a:spAutoFit/>
          </a:bodyPr>
          <a:lstStyle/>
          <a:p>
            <a:r>
              <a:rPr lang="en-GB" sz="1500" dirty="0">
                <a:solidFill>
                  <a:srgbClr val="E67FA1"/>
                </a:solidFill>
                <a:latin typeface="Quicksand" panose="00000500000000000000" pitchFamily="2" charset="0"/>
                <a:hlinkClick r:id="rId4">
                  <a:extLst>
                    <a:ext uri="{A12FA001-AC4F-418D-AE19-62706E023703}">
                      <ahyp:hlinkClr xmlns:ahyp="http://schemas.microsoft.com/office/drawing/2018/hyperlinkcolor" val="tx"/>
                    </a:ext>
                  </a:extLst>
                </a:hlinkClick>
              </a:rPr>
              <a:t>Staying Safe </a:t>
            </a:r>
            <a:endParaRPr lang="en-GB" sz="1500" dirty="0">
              <a:solidFill>
                <a:srgbClr val="E67FA1"/>
              </a:solidFill>
              <a:latin typeface="Quicksand" panose="00000500000000000000" pitchFamily="2" charset="0"/>
            </a:endParaRPr>
          </a:p>
        </p:txBody>
      </p:sp>
      <p:sp>
        <p:nvSpPr>
          <p:cNvPr id="11" name="TextBox 10">
            <a:extLst>
              <a:ext uri="{FF2B5EF4-FFF2-40B4-BE49-F238E27FC236}">
                <a16:creationId xmlns:a16="http://schemas.microsoft.com/office/drawing/2014/main" id="{6F67100B-0BEA-4BB1-B854-3AAB4EA9B459}"/>
              </a:ext>
            </a:extLst>
          </p:cNvPr>
          <p:cNvSpPr txBox="1"/>
          <p:nvPr/>
        </p:nvSpPr>
        <p:spPr>
          <a:xfrm>
            <a:off x="758686" y="5289199"/>
            <a:ext cx="4268732" cy="743986"/>
          </a:xfrm>
          <a:prstGeom prst="rect">
            <a:avLst/>
          </a:prstGeom>
          <a:noFill/>
        </p:spPr>
        <p:txBody>
          <a:bodyPr wrap="square">
            <a:spAutoFit/>
          </a:bodyPr>
          <a:lstStyle/>
          <a:p>
            <a:pPr>
              <a:lnSpc>
                <a:spcPct val="150000"/>
              </a:lnSpc>
            </a:pPr>
            <a:r>
              <a:rPr lang="en-GB" sz="1500" b="0" i="0" dirty="0">
                <a:solidFill>
                  <a:srgbClr val="1D1C1D"/>
                </a:solidFill>
                <a:effectLst/>
                <a:latin typeface="Quicksand" panose="00000500000000000000" pitchFamily="2" charset="0"/>
              </a:rPr>
              <a:t>If you're having trouble accessing the video, here's a direct link </a:t>
            </a:r>
            <a:r>
              <a:rPr lang="en-GB" sz="1500" b="0" i="0" dirty="0">
                <a:solidFill>
                  <a:srgbClr val="1D1C1D"/>
                </a:solidFill>
                <a:effectLst/>
                <a:latin typeface="Quicksand" panose="00000500000000000000" pitchFamily="2" charset="0"/>
                <a:sym typeface="Wingdings" panose="05000000000000000000" pitchFamily="2" charset="2"/>
              </a:rPr>
              <a:t></a:t>
            </a:r>
            <a:endParaRPr lang="en-GB" sz="1500" dirty="0">
              <a:latin typeface="Quicksand" panose="00000500000000000000" pitchFamily="2" charset="0"/>
            </a:endParaRPr>
          </a:p>
        </p:txBody>
      </p:sp>
      <p:sp>
        <p:nvSpPr>
          <p:cNvPr id="2" name="Slide Number Placeholder 1">
            <a:extLst>
              <a:ext uri="{FF2B5EF4-FFF2-40B4-BE49-F238E27FC236}">
                <a16:creationId xmlns:a16="http://schemas.microsoft.com/office/drawing/2014/main" id="{A14A6389-625A-4714-3AAB-83B616EDFEA7}"/>
              </a:ext>
            </a:extLst>
          </p:cNvPr>
          <p:cNvSpPr>
            <a:spLocks noGrp="1"/>
          </p:cNvSpPr>
          <p:nvPr>
            <p:ph type="sldNum" sz="quarter" idx="12"/>
          </p:nvPr>
        </p:nvSpPr>
        <p:spPr>
          <a:xfrm>
            <a:off x="-2040079" y="6356350"/>
            <a:ext cx="2743200" cy="365125"/>
          </a:xfrm>
        </p:spPr>
        <p:txBody>
          <a:bodyPr/>
          <a:lstStyle/>
          <a:p>
            <a:fld id="{CF2B712C-E831-4F93-9645-BD32FE950639}" type="slidenum">
              <a:rPr lang="en-GB" smtClean="0"/>
              <a:t>33</a:t>
            </a:fld>
            <a:endParaRPr lang="en-GB" dirty="0"/>
          </a:p>
        </p:txBody>
      </p:sp>
    </p:spTree>
    <p:extLst>
      <p:ext uri="{BB962C8B-B14F-4D97-AF65-F5344CB8AC3E}">
        <p14:creationId xmlns:p14="http://schemas.microsoft.com/office/powerpoint/2010/main" val="2248522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BA02CD-BA60-5F44-E839-4BD507BCA353}"/>
              </a:ext>
            </a:extLst>
          </p:cNvPr>
          <p:cNvSpPr>
            <a:spLocks noGrp="1"/>
          </p:cNvSpPr>
          <p:nvPr>
            <p:ph type="sldNum" sz="quarter" idx="12"/>
          </p:nvPr>
        </p:nvSpPr>
        <p:spPr/>
        <p:txBody>
          <a:bodyPr/>
          <a:lstStyle/>
          <a:p>
            <a:fld id="{B74BDE92-5E3B-424A-B0AA-E4B267B2D80D}" type="slidenum">
              <a:rPr lang="en-GB" smtClean="0"/>
              <a:pPr/>
              <a:t>34</a:t>
            </a:fld>
            <a:r>
              <a:rPr lang="en-GB"/>
              <a:t> of 50</a:t>
            </a:r>
          </a:p>
        </p:txBody>
      </p:sp>
      <p:pic>
        <p:nvPicPr>
          <p:cNvPr id="5" name="Online Media 4" title="Staying Safe General Advice Animation">
            <a:hlinkClick r:id="" action="ppaction://media"/>
            <a:extLst>
              <a:ext uri="{FF2B5EF4-FFF2-40B4-BE49-F238E27FC236}">
                <a16:creationId xmlns:a16="http://schemas.microsoft.com/office/drawing/2014/main" id="{5E089248-FAC5-ADA1-CBB9-D69DB2E1B4DB}"/>
              </a:ext>
            </a:extLst>
          </p:cNvPr>
          <p:cNvPicPr>
            <a:picLocks noRot="1" noChangeAspect="1"/>
          </p:cNvPicPr>
          <p:nvPr>
            <a:videoFile r:link="rId1"/>
          </p:nvPr>
        </p:nvPicPr>
        <p:blipFill>
          <a:blip r:embed="rId3"/>
          <a:stretch>
            <a:fillRect/>
          </a:stretch>
        </p:blipFill>
        <p:spPr>
          <a:xfrm>
            <a:off x="7938" y="0"/>
            <a:ext cx="12174537" cy="6858000"/>
          </a:xfrm>
          <a:prstGeom prst="rect">
            <a:avLst/>
          </a:prstGeom>
        </p:spPr>
      </p:pic>
    </p:spTree>
    <p:extLst>
      <p:ext uri="{BB962C8B-B14F-4D97-AF65-F5344CB8AC3E}">
        <p14:creationId xmlns:p14="http://schemas.microsoft.com/office/powerpoint/2010/main" val="341293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9C54D-1FED-2526-BDF3-6A99EA4D9C9E}"/>
              </a:ext>
            </a:extLst>
          </p:cNvPr>
          <p:cNvSpPr>
            <a:spLocks noGrp="1"/>
          </p:cNvSpPr>
          <p:nvPr>
            <p:ph type="ctrTitle"/>
          </p:nvPr>
        </p:nvSpPr>
        <p:spPr>
          <a:xfrm>
            <a:off x="5982283" y="-709785"/>
            <a:ext cx="7598479" cy="2378390"/>
          </a:xfrm>
        </p:spPr>
        <p:txBody>
          <a:bodyPr>
            <a:normAutofit/>
          </a:bodyPr>
          <a:lstStyle/>
          <a:p>
            <a:pPr algn="l"/>
            <a:r>
              <a:rPr lang="en-US" dirty="0">
                <a:latin typeface="Bahnschrift Condensed" panose="020B0502040204020203" pitchFamily="34" charset="0"/>
              </a:rPr>
              <a:t>Reporting Hate</a:t>
            </a:r>
          </a:p>
        </p:txBody>
      </p:sp>
      <p:sp>
        <p:nvSpPr>
          <p:cNvPr id="4" name="Subtitle 2">
            <a:extLst>
              <a:ext uri="{FF2B5EF4-FFF2-40B4-BE49-F238E27FC236}">
                <a16:creationId xmlns:a16="http://schemas.microsoft.com/office/drawing/2014/main" id="{F66498A3-8E4F-BF6B-1BBF-8D211FAA9602}"/>
              </a:ext>
            </a:extLst>
          </p:cNvPr>
          <p:cNvSpPr txBox="1">
            <a:spLocks/>
          </p:cNvSpPr>
          <p:nvPr/>
        </p:nvSpPr>
        <p:spPr>
          <a:xfrm>
            <a:off x="5982283" y="1854925"/>
            <a:ext cx="5730240" cy="45006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100"/>
              </a:spcBef>
              <a:spcAft>
                <a:spcPts val="50"/>
              </a:spcAft>
              <a:buNone/>
            </a:pPr>
            <a:r>
              <a:rPr lang="en-GB" sz="2000" dirty="0">
                <a:solidFill>
                  <a:schemeClr val="dk1"/>
                </a:solidFill>
                <a:latin typeface="Quicksand" pitchFamily="2" charset="77"/>
                <a:ea typeface="Calibri"/>
                <a:cs typeface="Calibri"/>
                <a:sym typeface="Calibri"/>
              </a:rPr>
              <a:t>Crimes committed against someone because of their race, religion or belief, sexual orientation, gender identity or disability are all hate crimes and should be reported to the police.</a:t>
            </a:r>
            <a:endParaRPr lang="en-GB" sz="2000" dirty="0">
              <a:solidFill>
                <a:srgbClr val="E67FA1"/>
              </a:solidFill>
              <a:latin typeface="Quicksand" pitchFamily="2" charset="77"/>
            </a:endParaRPr>
          </a:p>
          <a:p>
            <a:pPr marL="0" lvl="0" indent="0">
              <a:lnSpc>
                <a:spcPct val="100000"/>
              </a:lnSpc>
              <a:spcBef>
                <a:spcPts val="100"/>
              </a:spcBef>
              <a:spcAft>
                <a:spcPts val="50"/>
              </a:spcAft>
              <a:buClr>
                <a:schemeClr val="dk1"/>
              </a:buClr>
              <a:buSzPct val="100000"/>
              <a:buNone/>
            </a:pPr>
            <a:endParaRPr lang="en-GB" sz="2000" dirty="0">
              <a:solidFill>
                <a:schemeClr val="dk1"/>
              </a:solidFill>
              <a:latin typeface="Quicksand" pitchFamily="2" charset="77"/>
              <a:ea typeface="Calibri"/>
              <a:cs typeface="Calibri"/>
              <a:sym typeface="Calibri"/>
            </a:endParaRPr>
          </a:p>
          <a:p>
            <a:pPr marL="0" lvl="0" indent="0">
              <a:lnSpc>
                <a:spcPct val="100000"/>
              </a:lnSpc>
              <a:spcBef>
                <a:spcPts val="100"/>
              </a:spcBef>
              <a:spcAft>
                <a:spcPts val="50"/>
              </a:spcAft>
              <a:buClr>
                <a:schemeClr val="dk1"/>
              </a:buClr>
              <a:buSzPct val="100000"/>
              <a:buNone/>
            </a:pPr>
            <a:r>
              <a:rPr lang="en-GB" sz="2000" b="1" dirty="0">
                <a:solidFill>
                  <a:srgbClr val="E67FA1"/>
                </a:solidFill>
                <a:latin typeface="Quicksand" pitchFamily="2" charset="77"/>
                <a:ea typeface="Calibri"/>
                <a:cs typeface="Calibri"/>
                <a:sym typeface="Calibri"/>
              </a:rPr>
              <a:t>Did you know:</a:t>
            </a:r>
          </a:p>
          <a:p>
            <a:pPr marL="0" lvl="0" indent="0">
              <a:lnSpc>
                <a:spcPct val="100000"/>
              </a:lnSpc>
              <a:spcBef>
                <a:spcPts val="100"/>
              </a:spcBef>
              <a:spcAft>
                <a:spcPts val="50"/>
              </a:spcAft>
              <a:buClr>
                <a:schemeClr val="dk1"/>
              </a:buClr>
              <a:buSzPct val="100000"/>
              <a:buNone/>
            </a:pPr>
            <a:r>
              <a:rPr lang="en-GB" sz="2000" dirty="0">
                <a:solidFill>
                  <a:schemeClr val="dk1"/>
                </a:solidFill>
                <a:latin typeface="Quicksand" pitchFamily="2" charset="77"/>
                <a:ea typeface="Calibri"/>
                <a:cs typeface="Calibri"/>
                <a:sym typeface="Calibri"/>
              </a:rPr>
              <a:t>That if you see hateful content on a social media app, you can report it via the app itself?</a:t>
            </a:r>
          </a:p>
          <a:p>
            <a:pPr marL="0" lvl="0" indent="0">
              <a:lnSpc>
                <a:spcPct val="100000"/>
              </a:lnSpc>
              <a:spcBef>
                <a:spcPts val="100"/>
              </a:spcBef>
              <a:spcAft>
                <a:spcPts val="50"/>
              </a:spcAft>
              <a:buClr>
                <a:schemeClr val="dk1"/>
              </a:buClr>
              <a:buSzPct val="100000"/>
              <a:buNone/>
            </a:pPr>
            <a:endParaRPr lang="en-GB" sz="2000" dirty="0">
              <a:solidFill>
                <a:schemeClr val="dk1"/>
              </a:solidFill>
              <a:latin typeface="Quicksand" pitchFamily="2" charset="77"/>
              <a:ea typeface="Calibri"/>
              <a:cs typeface="Calibri"/>
              <a:sym typeface="Calibri"/>
            </a:endParaRPr>
          </a:p>
          <a:p>
            <a:pPr marL="0" lvl="0" indent="0">
              <a:lnSpc>
                <a:spcPct val="100000"/>
              </a:lnSpc>
              <a:spcBef>
                <a:spcPts val="100"/>
              </a:spcBef>
              <a:spcAft>
                <a:spcPts val="50"/>
              </a:spcAft>
              <a:buClr>
                <a:schemeClr val="dk1"/>
              </a:buClr>
              <a:buSzPct val="100000"/>
              <a:buNone/>
            </a:pPr>
            <a:r>
              <a:rPr lang="en-GB" sz="2000" b="1" dirty="0">
                <a:solidFill>
                  <a:srgbClr val="E67FA1"/>
                </a:solidFill>
                <a:latin typeface="Quicksand" pitchFamily="2" charset="77"/>
                <a:ea typeface="Calibri"/>
                <a:cs typeface="Calibri"/>
                <a:sym typeface="Calibri"/>
              </a:rPr>
              <a:t>Finally,</a:t>
            </a:r>
          </a:p>
          <a:p>
            <a:pPr marL="0" lvl="0" indent="0">
              <a:lnSpc>
                <a:spcPct val="100000"/>
              </a:lnSpc>
              <a:spcBef>
                <a:spcPts val="100"/>
              </a:spcBef>
              <a:spcAft>
                <a:spcPts val="50"/>
              </a:spcAft>
              <a:buClr>
                <a:schemeClr val="dk1"/>
              </a:buClr>
              <a:buSzPct val="100000"/>
              <a:buNone/>
            </a:pPr>
            <a:r>
              <a:rPr lang="en-GB" sz="2000" dirty="0">
                <a:solidFill>
                  <a:schemeClr val="dk1"/>
                </a:solidFill>
                <a:latin typeface="Quicksand" pitchFamily="2" charset="77"/>
                <a:ea typeface="Calibri"/>
                <a:cs typeface="Calibri"/>
                <a:sym typeface="Calibri"/>
              </a:rPr>
              <a:t>If you believe someone is going to act in a way to cause </a:t>
            </a:r>
            <a:r>
              <a:rPr lang="en-GB" sz="2000" b="1" dirty="0">
                <a:solidFill>
                  <a:srgbClr val="E67FA1"/>
                </a:solidFill>
                <a:latin typeface="Quicksand" pitchFamily="2" charset="77"/>
                <a:ea typeface="Calibri"/>
                <a:cs typeface="Calibri"/>
                <a:sym typeface="Calibri"/>
              </a:rPr>
              <a:t>immediate harm to others, such as carry out an attack call 999</a:t>
            </a:r>
            <a:r>
              <a:rPr lang="en-GB" sz="2000" dirty="0">
                <a:solidFill>
                  <a:srgbClr val="E67FA1"/>
                </a:solidFill>
                <a:latin typeface="Quicksand" pitchFamily="2" charset="77"/>
                <a:ea typeface="Calibri"/>
                <a:cs typeface="Calibri"/>
                <a:sym typeface="Calibri"/>
              </a:rPr>
              <a:t>.</a:t>
            </a:r>
            <a:endParaRPr lang="en-GB" sz="2000" b="1" dirty="0">
              <a:solidFill>
                <a:srgbClr val="E8AD19"/>
              </a:solidFill>
              <a:latin typeface="Quicksand" pitchFamily="2" charset="77"/>
              <a:cs typeface="Poppins" pitchFamily="2" charset="77"/>
            </a:endParaRPr>
          </a:p>
        </p:txBody>
      </p:sp>
      <p:sp>
        <p:nvSpPr>
          <p:cNvPr id="3" name="Rectangle 2">
            <a:extLst>
              <a:ext uri="{FF2B5EF4-FFF2-40B4-BE49-F238E27FC236}">
                <a16:creationId xmlns:a16="http://schemas.microsoft.com/office/drawing/2014/main" id="{6E865977-4B34-31DF-CFAE-1BE2869233E0}"/>
              </a:ext>
            </a:extLst>
          </p:cNvPr>
          <p:cNvSpPr/>
          <p:nvPr/>
        </p:nvSpPr>
        <p:spPr>
          <a:xfrm>
            <a:off x="-85344" y="0"/>
            <a:ext cx="5378325" cy="6858000"/>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endParaRPr>
          </a:p>
        </p:txBody>
      </p:sp>
      <p:pic>
        <p:nvPicPr>
          <p:cNvPr id="6" name="Picture 5">
            <a:extLst>
              <a:ext uri="{FF2B5EF4-FFF2-40B4-BE49-F238E27FC236}">
                <a16:creationId xmlns:a16="http://schemas.microsoft.com/office/drawing/2014/main" id="{A8D41665-A4BB-A904-0CC3-5D864F98A8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4646" y="78299"/>
            <a:ext cx="6723061" cy="6723061"/>
          </a:xfrm>
          <a:prstGeom prst="rect">
            <a:avLst/>
          </a:prstGeom>
        </p:spPr>
      </p:pic>
      <p:pic>
        <p:nvPicPr>
          <p:cNvPr id="5" name="Graphic 4">
            <a:extLst>
              <a:ext uri="{FF2B5EF4-FFF2-40B4-BE49-F238E27FC236}">
                <a16:creationId xmlns:a16="http://schemas.microsoft.com/office/drawing/2014/main" id="{ADCE98FD-FCF5-0FEC-8E85-3A2E5621D8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2193" y="448713"/>
            <a:ext cx="6078154" cy="5877223"/>
          </a:xfrm>
          <a:prstGeom prst="rect">
            <a:avLst/>
          </a:prstGeom>
        </p:spPr>
      </p:pic>
      <p:sp>
        <p:nvSpPr>
          <p:cNvPr id="7" name="Slide Number Placeholder 6">
            <a:extLst>
              <a:ext uri="{FF2B5EF4-FFF2-40B4-BE49-F238E27FC236}">
                <a16:creationId xmlns:a16="http://schemas.microsoft.com/office/drawing/2014/main" id="{469C752B-B608-B591-587A-9436FD62A14A}"/>
              </a:ext>
            </a:extLst>
          </p:cNvPr>
          <p:cNvSpPr>
            <a:spLocks noGrp="1"/>
          </p:cNvSpPr>
          <p:nvPr>
            <p:ph type="sldNum" sz="quarter" idx="12"/>
          </p:nvPr>
        </p:nvSpPr>
        <p:spPr/>
        <p:txBody>
          <a:bodyPr/>
          <a:lstStyle/>
          <a:p>
            <a:fld id="{CF2B712C-E831-4F93-9645-BD32FE950639}" type="slidenum">
              <a:rPr lang="en-GB" smtClean="0"/>
              <a:t>35</a:t>
            </a:fld>
            <a:endParaRPr lang="en-GB"/>
          </a:p>
        </p:txBody>
      </p:sp>
    </p:spTree>
    <p:extLst>
      <p:ext uri="{BB962C8B-B14F-4D97-AF65-F5344CB8AC3E}">
        <p14:creationId xmlns:p14="http://schemas.microsoft.com/office/powerpoint/2010/main" val="31497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25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25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25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500"/>
                                        <p:tgtEl>
                                          <p:spTgt spid="4">
                                            <p:txEl>
                                              <p:pRg st="5" end="5"/>
                                            </p:txEl>
                                          </p:spTgt>
                                        </p:tgtEl>
                                      </p:cBhvr>
                                    </p:animEffect>
                                  </p:childTnLst>
                                </p:cTn>
                              </p:par>
                              <p:par>
                                <p:cTn id="17" presetID="10" presetClass="entr" presetSubtype="0" fill="hold" nodeType="withEffect">
                                  <p:stCondLst>
                                    <p:cond delay="25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nk arc with black background&#10;&#10;Description automatically generated">
            <a:extLst>
              <a:ext uri="{FF2B5EF4-FFF2-40B4-BE49-F238E27FC236}">
                <a16:creationId xmlns:a16="http://schemas.microsoft.com/office/drawing/2014/main" id="{C24D0E31-2E84-579C-470D-E590DD569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72" y="933772"/>
            <a:ext cx="11848452" cy="5924228"/>
          </a:xfrm>
          <a:prstGeom prst="rect">
            <a:avLst/>
          </a:prstGeom>
        </p:spPr>
      </p:pic>
      <p:sp>
        <p:nvSpPr>
          <p:cNvPr id="3" name="Content Placeholder 2">
            <a:extLst>
              <a:ext uri="{FF2B5EF4-FFF2-40B4-BE49-F238E27FC236}">
                <a16:creationId xmlns:a16="http://schemas.microsoft.com/office/drawing/2014/main" id="{91AF17E7-FF3E-E946-5031-187B42F16AAE}"/>
              </a:ext>
            </a:extLst>
          </p:cNvPr>
          <p:cNvSpPr>
            <a:spLocks noGrp="1"/>
          </p:cNvSpPr>
          <p:nvPr>
            <p:ph idx="1"/>
          </p:nvPr>
        </p:nvSpPr>
        <p:spPr>
          <a:xfrm>
            <a:off x="838199" y="3142983"/>
            <a:ext cx="10515600" cy="4351338"/>
          </a:xfrm>
        </p:spPr>
        <p:txBody>
          <a:bodyPr>
            <a:normAutofit/>
          </a:bodyPr>
          <a:lstStyle/>
          <a:p>
            <a:pPr marL="0" indent="0" algn="ctr">
              <a:lnSpc>
                <a:spcPct val="70000"/>
              </a:lnSpc>
              <a:buNone/>
            </a:pPr>
            <a:r>
              <a:rPr lang="en-GB" sz="8800" b="1">
                <a:latin typeface="UNIFORMEXTRACONDENSED-BLACK" panose="02000000000000000000" pitchFamily="2" charset="77"/>
              </a:rPr>
              <a:t>Can you name </a:t>
            </a:r>
          </a:p>
          <a:p>
            <a:pPr marL="0" indent="0" algn="ctr">
              <a:lnSpc>
                <a:spcPct val="70000"/>
              </a:lnSpc>
              <a:buNone/>
            </a:pPr>
            <a:r>
              <a:rPr lang="en-GB" sz="8800" b="1">
                <a:solidFill>
                  <a:srgbClr val="E67FA1"/>
                </a:solidFill>
                <a:latin typeface="UNIFORMEXTRACONDENSED-BLACK" panose="02000000000000000000" pitchFamily="2" charset="77"/>
              </a:rPr>
              <a:t>5</a:t>
            </a:r>
            <a:r>
              <a:rPr lang="en-GB" sz="8800" b="1">
                <a:latin typeface="UNIFORMEXTRACONDENSED-BLACK" panose="02000000000000000000" pitchFamily="2" charset="77"/>
              </a:rPr>
              <a:t> things we have </a:t>
            </a:r>
          </a:p>
          <a:p>
            <a:pPr marL="0" indent="0" algn="ctr">
              <a:lnSpc>
                <a:spcPct val="70000"/>
              </a:lnSpc>
              <a:buNone/>
            </a:pPr>
            <a:r>
              <a:rPr lang="en-GB" sz="8800" b="1">
                <a:latin typeface="UNIFORMEXTRACONDENSED-BLACK" panose="02000000000000000000" pitchFamily="2" charset="77"/>
              </a:rPr>
              <a:t>learned today?</a:t>
            </a:r>
          </a:p>
        </p:txBody>
      </p:sp>
    </p:spTree>
    <p:extLst>
      <p:ext uri="{BB962C8B-B14F-4D97-AF65-F5344CB8AC3E}">
        <p14:creationId xmlns:p14="http://schemas.microsoft.com/office/powerpoint/2010/main" val="138647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9C54D-1FED-2526-BDF3-6A99EA4D9C9E}"/>
              </a:ext>
            </a:extLst>
          </p:cNvPr>
          <p:cNvSpPr>
            <a:spLocks noGrp="1"/>
          </p:cNvSpPr>
          <p:nvPr>
            <p:ph type="ctrTitle"/>
          </p:nvPr>
        </p:nvSpPr>
        <p:spPr>
          <a:xfrm>
            <a:off x="6207327" y="788926"/>
            <a:ext cx="5378325" cy="3600195"/>
          </a:xfrm>
        </p:spPr>
        <p:txBody>
          <a:bodyPr>
            <a:normAutofit/>
          </a:bodyPr>
          <a:lstStyle/>
          <a:p>
            <a:pPr algn="l"/>
            <a:r>
              <a:rPr lang="en-US">
                <a:latin typeface="Bahnschrift Condensed" panose="020B0502040204020203" pitchFamily="34" charset="0"/>
              </a:rPr>
              <a:t>For more information on this and other topics</a:t>
            </a:r>
          </a:p>
        </p:txBody>
      </p:sp>
      <p:sp>
        <p:nvSpPr>
          <p:cNvPr id="4" name="Subtitle 2">
            <a:extLst>
              <a:ext uri="{FF2B5EF4-FFF2-40B4-BE49-F238E27FC236}">
                <a16:creationId xmlns:a16="http://schemas.microsoft.com/office/drawing/2014/main" id="{F66498A3-8E4F-BF6B-1BBF-8D211FAA9602}"/>
              </a:ext>
            </a:extLst>
          </p:cNvPr>
          <p:cNvSpPr txBox="1">
            <a:spLocks/>
          </p:cNvSpPr>
          <p:nvPr/>
        </p:nvSpPr>
        <p:spPr>
          <a:xfrm>
            <a:off x="6231348" y="3688409"/>
            <a:ext cx="5730240" cy="47427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en-GB" sz="1800" b="1" u="sng">
              <a:solidFill>
                <a:srgbClr val="E67FA1"/>
              </a:solidFill>
              <a:latin typeface="Quicksand" pitchFamily="2" charset="77"/>
              <a:ea typeface="Calibri"/>
              <a:cs typeface="Calibri"/>
              <a:sym typeface="Calibri"/>
              <a:hlinkClick r:id="rId3">
                <a:extLst>
                  <a:ext uri="{A12FA001-AC4F-418D-AE19-62706E023703}">
                    <ahyp:hlinkClr xmlns:ahyp="http://schemas.microsoft.com/office/drawing/2018/hyperlinkcolor" val="tx"/>
                  </a:ext>
                </a:extLst>
              </a:hlinkClick>
            </a:endParaRPr>
          </a:p>
          <a:p>
            <a:pPr marL="0" lvl="0" indent="0">
              <a:buNone/>
            </a:pPr>
            <a:endParaRPr lang="en-GB" b="1" u="sng">
              <a:solidFill>
                <a:srgbClr val="E67FA1"/>
              </a:solidFill>
              <a:latin typeface="Quicksand" pitchFamily="2" charset="77"/>
              <a:ea typeface="Calibri"/>
              <a:cs typeface="Calibri"/>
              <a:sym typeface="Calibri"/>
              <a:hlinkClick r:id="rId3">
                <a:extLst>
                  <a:ext uri="{A12FA001-AC4F-418D-AE19-62706E023703}">
                    <ahyp:hlinkClr xmlns:ahyp="http://schemas.microsoft.com/office/drawing/2018/hyperlinkcolor" val="tx"/>
                  </a:ext>
                </a:extLst>
              </a:hlinkClick>
            </a:endParaRPr>
          </a:p>
          <a:p>
            <a:pPr marL="0" lvl="0" indent="0">
              <a:buNone/>
            </a:pPr>
            <a:r>
              <a:rPr lang="en-GB" b="1" u="sng">
                <a:solidFill>
                  <a:srgbClr val="E67FA1"/>
                </a:solidFill>
                <a:latin typeface="Quicksand" pitchFamily="2" charset="77"/>
                <a:ea typeface="Calibri"/>
                <a:cs typeface="Calibri"/>
                <a:sym typeface="Calibri"/>
                <a:hlinkClick r:id="rId3">
                  <a:extLst>
                    <a:ext uri="{A12FA001-AC4F-418D-AE19-62706E023703}">
                      <ahyp:hlinkClr xmlns:ahyp="http://schemas.microsoft.com/office/drawing/2018/hyperlinkcolor" val="tx"/>
                    </a:ext>
                  </a:extLst>
                </a:hlinkClick>
              </a:rPr>
              <a:t>www.notinourcommunity.org</a:t>
            </a:r>
            <a:r>
              <a:rPr lang="en-GB" b="1" u="sng">
                <a:solidFill>
                  <a:srgbClr val="E67FA1"/>
                </a:solidFill>
                <a:latin typeface="Quicksand" pitchFamily="2" charset="77"/>
                <a:ea typeface="Calibri"/>
                <a:cs typeface="Calibri"/>
                <a:sym typeface="Calibri"/>
              </a:rPr>
              <a:t> </a:t>
            </a:r>
            <a:endParaRPr lang="en-GB" b="1">
              <a:solidFill>
                <a:srgbClr val="E67FA1"/>
              </a:solidFill>
              <a:latin typeface="Quicksand" pitchFamily="2" charset="77"/>
              <a:ea typeface="Calibri"/>
              <a:cs typeface="Calibri"/>
              <a:sym typeface="Calibri"/>
            </a:endParaRPr>
          </a:p>
          <a:p>
            <a:pPr marL="0" lvl="0" indent="0">
              <a:buNone/>
            </a:pPr>
            <a:endParaRPr lang="en-GB" sz="1800">
              <a:solidFill>
                <a:schemeClr val="dk1"/>
              </a:solidFill>
              <a:latin typeface="Quicksand" pitchFamily="2" charset="77"/>
              <a:ea typeface="Calibri"/>
              <a:cs typeface="Calibri"/>
              <a:sym typeface="Calibri"/>
            </a:endParaRPr>
          </a:p>
        </p:txBody>
      </p:sp>
      <p:sp>
        <p:nvSpPr>
          <p:cNvPr id="3" name="Rectangle 2">
            <a:extLst>
              <a:ext uri="{FF2B5EF4-FFF2-40B4-BE49-F238E27FC236}">
                <a16:creationId xmlns:a16="http://schemas.microsoft.com/office/drawing/2014/main" id="{6E865977-4B34-31DF-CFAE-1BE2869233E0}"/>
              </a:ext>
            </a:extLst>
          </p:cNvPr>
          <p:cNvSpPr/>
          <p:nvPr/>
        </p:nvSpPr>
        <p:spPr>
          <a:xfrm>
            <a:off x="-85344" y="0"/>
            <a:ext cx="5378325" cy="6858000"/>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endParaRPr>
          </a:p>
        </p:txBody>
      </p:sp>
      <p:pic>
        <p:nvPicPr>
          <p:cNvPr id="6" name="Picture 5">
            <a:extLst>
              <a:ext uri="{FF2B5EF4-FFF2-40B4-BE49-F238E27FC236}">
                <a16:creationId xmlns:a16="http://schemas.microsoft.com/office/drawing/2014/main" id="{A8D41665-A4BB-A904-0CC3-5D864F98A88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74646" y="78299"/>
            <a:ext cx="6723061" cy="6723061"/>
          </a:xfrm>
          <a:prstGeom prst="rect">
            <a:avLst/>
          </a:prstGeom>
        </p:spPr>
      </p:pic>
    </p:spTree>
    <p:extLst>
      <p:ext uri="{BB962C8B-B14F-4D97-AF65-F5344CB8AC3E}">
        <p14:creationId xmlns:p14="http://schemas.microsoft.com/office/powerpoint/2010/main" val="423227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8930A-2C69-B39A-D5BC-F3FDE59634F1}"/>
              </a:ext>
            </a:extLst>
          </p:cNvPr>
          <p:cNvSpPr>
            <a:spLocks noGrp="1"/>
          </p:cNvSpPr>
          <p:nvPr>
            <p:ph type="title"/>
          </p:nvPr>
        </p:nvSpPr>
        <p:spPr>
          <a:xfrm>
            <a:off x="838199" y="3424233"/>
            <a:ext cx="10515600" cy="1325563"/>
          </a:xfrm>
        </p:spPr>
        <p:txBody>
          <a:bodyPr>
            <a:normAutofit/>
          </a:bodyPr>
          <a:lstStyle/>
          <a:p>
            <a:r>
              <a:rPr lang="en-GB" sz="4800" dirty="0">
                <a:latin typeface="Bahnschrift Condensed" panose="020B0502040204020203" pitchFamily="34" charset="0"/>
              </a:rPr>
              <a:t>What do you know about hate?</a:t>
            </a:r>
          </a:p>
        </p:txBody>
      </p:sp>
      <p:sp>
        <p:nvSpPr>
          <p:cNvPr id="3" name="Content Placeholder 2">
            <a:extLst>
              <a:ext uri="{FF2B5EF4-FFF2-40B4-BE49-F238E27FC236}">
                <a16:creationId xmlns:a16="http://schemas.microsoft.com/office/drawing/2014/main" id="{414C97BA-0C9E-A205-7CBA-60D045A69942}"/>
              </a:ext>
            </a:extLst>
          </p:cNvPr>
          <p:cNvSpPr>
            <a:spLocks noGrp="1"/>
          </p:cNvSpPr>
          <p:nvPr>
            <p:ph idx="1"/>
          </p:nvPr>
        </p:nvSpPr>
        <p:spPr>
          <a:xfrm>
            <a:off x="838199" y="5307166"/>
            <a:ext cx="10515600" cy="4351338"/>
          </a:xfrm>
        </p:spPr>
        <p:txBody>
          <a:bodyPr/>
          <a:lstStyle/>
          <a:p>
            <a:pPr marL="0" indent="0">
              <a:buNone/>
            </a:pPr>
            <a:r>
              <a:rPr lang="en-GB" b="1" dirty="0">
                <a:solidFill>
                  <a:srgbClr val="E67FA1"/>
                </a:solidFill>
                <a:latin typeface="Bahnschrift" panose="020B0502040204020203" pitchFamily="34" charset="0"/>
              </a:rPr>
              <a:t>What are types of hate crime? </a:t>
            </a:r>
          </a:p>
          <a:p>
            <a:pPr marL="0" indent="0">
              <a:buNone/>
            </a:pPr>
            <a:endParaRPr lang="en-GB" dirty="0">
              <a:latin typeface="Quicksand" panose="00000500000000000000" pitchFamily="2" charset="0"/>
            </a:endParaRPr>
          </a:p>
        </p:txBody>
      </p:sp>
      <p:sp>
        <p:nvSpPr>
          <p:cNvPr id="4" name="Oval 3">
            <a:extLst>
              <a:ext uri="{FF2B5EF4-FFF2-40B4-BE49-F238E27FC236}">
                <a16:creationId xmlns:a16="http://schemas.microsoft.com/office/drawing/2014/main" id="{C441B0ED-2919-1B9E-5970-681FDAB3E0E5}"/>
              </a:ext>
            </a:extLst>
          </p:cNvPr>
          <p:cNvSpPr/>
          <p:nvPr/>
        </p:nvSpPr>
        <p:spPr>
          <a:xfrm>
            <a:off x="8668617" y="4323119"/>
            <a:ext cx="4687642" cy="4495061"/>
          </a:xfrm>
          <a:prstGeom prst="ellipse">
            <a:avLst/>
          </a:prstGeom>
          <a:solidFill>
            <a:srgbClr val="E67FA1">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5B415EB-FA25-F8C7-AC8D-1CA1244601D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567364" y="4014440"/>
            <a:ext cx="3360029" cy="3016297"/>
          </a:xfrm>
          <a:prstGeom prst="rect">
            <a:avLst/>
          </a:prstGeom>
        </p:spPr>
      </p:pic>
      <p:pic>
        <p:nvPicPr>
          <p:cNvPr id="7" name="Picture 2">
            <a:extLst>
              <a:ext uri="{FF2B5EF4-FFF2-40B4-BE49-F238E27FC236}">
                <a16:creationId xmlns:a16="http://schemas.microsoft.com/office/drawing/2014/main" id="{D41ADF8F-274F-DBCA-9874-694A7BD50A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295" b="41472"/>
          <a:stretch/>
        </p:blipFill>
        <p:spPr bwMode="auto">
          <a:xfrm>
            <a:off x="-11769" y="-32565"/>
            <a:ext cx="12215537" cy="276979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1">
            <a:extLst>
              <a:ext uri="{FF2B5EF4-FFF2-40B4-BE49-F238E27FC236}">
                <a16:creationId xmlns:a16="http://schemas.microsoft.com/office/drawing/2014/main" id="{D42AC713-CF18-F6A0-1DF0-7001BB496A54}"/>
              </a:ext>
            </a:extLst>
          </p:cNvPr>
          <p:cNvSpPr>
            <a:spLocks noGrp="1"/>
          </p:cNvSpPr>
          <p:nvPr>
            <p:ph type="sldNum" sz="quarter" idx="12"/>
          </p:nvPr>
        </p:nvSpPr>
        <p:spPr>
          <a:xfrm>
            <a:off x="-2040079" y="6356350"/>
            <a:ext cx="2743200" cy="365125"/>
          </a:xfrm>
        </p:spPr>
        <p:txBody>
          <a:bodyPr/>
          <a:lstStyle/>
          <a:p>
            <a:fld id="{CF2B712C-E831-4F93-9645-BD32FE950639}" type="slidenum">
              <a:rPr lang="en-GB" smtClean="0"/>
              <a:t>4</a:t>
            </a:fld>
            <a:endParaRPr lang="en-GB" dirty="0"/>
          </a:p>
        </p:txBody>
      </p:sp>
    </p:spTree>
    <p:extLst>
      <p:ext uri="{BB962C8B-B14F-4D97-AF65-F5344CB8AC3E}">
        <p14:creationId xmlns:p14="http://schemas.microsoft.com/office/powerpoint/2010/main" val="269499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06DCDE5F-1B2D-CE0C-AD2C-E1B7497D4CF5}"/>
              </a:ext>
            </a:extLst>
          </p:cNvPr>
          <p:cNvSpPr/>
          <p:nvPr/>
        </p:nvSpPr>
        <p:spPr>
          <a:xfrm>
            <a:off x="767908" y="3380667"/>
            <a:ext cx="4716978" cy="2872669"/>
          </a:xfrm>
          <a:prstGeom prst="roundRect">
            <a:avLst/>
          </a:prstGeom>
          <a:solidFill>
            <a:srgbClr val="E67FA1">
              <a:alpha val="1015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704A92A-6D25-8193-8F83-31911F1FA0D9}"/>
              </a:ext>
            </a:extLst>
          </p:cNvPr>
          <p:cNvSpPr/>
          <p:nvPr/>
        </p:nvSpPr>
        <p:spPr>
          <a:xfrm>
            <a:off x="0" y="0"/>
            <a:ext cx="12192000" cy="2347433"/>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endParaRPr>
          </a:p>
        </p:txBody>
      </p:sp>
      <p:sp>
        <p:nvSpPr>
          <p:cNvPr id="2" name="Title 1">
            <a:extLst>
              <a:ext uri="{FF2B5EF4-FFF2-40B4-BE49-F238E27FC236}">
                <a16:creationId xmlns:a16="http://schemas.microsoft.com/office/drawing/2014/main" id="{8CCF5BA4-0A9B-7149-0690-7E216A1A755C}"/>
              </a:ext>
            </a:extLst>
          </p:cNvPr>
          <p:cNvSpPr>
            <a:spLocks noGrp="1"/>
          </p:cNvSpPr>
          <p:nvPr>
            <p:ph type="title"/>
          </p:nvPr>
        </p:nvSpPr>
        <p:spPr>
          <a:xfrm>
            <a:off x="838201" y="604664"/>
            <a:ext cx="9401070" cy="1325563"/>
          </a:xfrm>
        </p:spPr>
        <p:txBody>
          <a:bodyPr>
            <a:noAutofit/>
          </a:bodyPr>
          <a:lstStyle/>
          <a:p>
            <a:r>
              <a:rPr lang="en-GB" sz="4800" b="1" dirty="0">
                <a:solidFill>
                  <a:schemeClr val="bg1"/>
                </a:solidFill>
                <a:latin typeface="Bahnschrift Condensed" panose="020B0502040204020203" pitchFamily="34" charset="0"/>
              </a:rPr>
              <a:t>Types </a:t>
            </a:r>
            <a:br>
              <a:rPr lang="en-GB" sz="4800" b="1" dirty="0">
                <a:solidFill>
                  <a:schemeClr val="bg1"/>
                </a:solidFill>
                <a:latin typeface="Bahnschrift Condensed" panose="020B0502040204020203" pitchFamily="34" charset="0"/>
              </a:rPr>
            </a:br>
            <a:r>
              <a:rPr lang="en-GB" sz="4800" b="1" dirty="0">
                <a:solidFill>
                  <a:schemeClr val="bg1"/>
                </a:solidFill>
                <a:latin typeface="Bahnschrift Condensed" panose="020B0502040204020203" pitchFamily="34" charset="0"/>
              </a:rPr>
              <a:t>of Hate</a:t>
            </a:r>
          </a:p>
        </p:txBody>
      </p:sp>
      <p:sp>
        <p:nvSpPr>
          <p:cNvPr id="6" name="TextBox 5">
            <a:extLst>
              <a:ext uri="{FF2B5EF4-FFF2-40B4-BE49-F238E27FC236}">
                <a16:creationId xmlns:a16="http://schemas.microsoft.com/office/drawing/2014/main" id="{E8DE111C-12AC-8CCC-B50F-22365B885E4E}"/>
              </a:ext>
            </a:extLst>
          </p:cNvPr>
          <p:cNvSpPr txBox="1"/>
          <p:nvPr/>
        </p:nvSpPr>
        <p:spPr>
          <a:xfrm>
            <a:off x="6047462" y="5528010"/>
            <a:ext cx="1751642" cy="369332"/>
          </a:xfrm>
          <a:prstGeom prst="rect">
            <a:avLst/>
          </a:prstGeom>
          <a:noFill/>
        </p:spPr>
        <p:txBody>
          <a:bodyPr wrap="square" rtlCol="0">
            <a:spAutoFit/>
          </a:bodyPr>
          <a:lstStyle/>
          <a:p>
            <a:r>
              <a:rPr lang="en-GB" dirty="0">
                <a:latin typeface="Quicksand" panose="00000500000000000000" pitchFamily="2" charset="0"/>
              </a:rPr>
              <a:t>Slurs</a:t>
            </a:r>
          </a:p>
        </p:txBody>
      </p:sp>
      <p:sp>
        <p:nvSpPr>
          <p:cNvPr id="7" name="TextBox 6">
            <a:extLst>
              <a:ext uri="{FF2B5EF4-FFF2-40B4-BE49-F238E27FC236}">
                <a16:creationId xmlns:a16="http://schemas.microsoft.com/office/drawing/2014/main" id="{116BED65-74D7-90B4-8C60-9357C7BEAD76}"/>
              </a:ext>
            </a:extLst>
          </p:cNvPr>
          <p:cNvSpPr txBox="1"/>
          <p:nvPr/>
        </p:nvSpPr>
        <p:spPr>
          <a:xfrm>
            <a:off x="6048977" y="5145603"/>
            <a:ext cx="1486599" cy="369332"/>
          </a:xfrm>
          <a:prstGeom prst="rect">
            <a:avLst/>
          </a:prstGeom>
          <a:noFill/>
        </p:spPr>
        <p:txBody>
          <a:bodyPr wrap="square" rtlCol="0">
            <a:spAutoFit/>
          </a:bodyPr>
          <a:lstStyle/>
          <a:p>
            <a:r>
              <a:rPr lang="en-GB" dirty="0">
                <a:latin typeface="Quicksand" panose="00000500000000000000" pitchFamily="2" charset="0"/>
              </a:rPr>
              <a:t>Harassment</a:t>
            </a:r>
          </a:p>
        </p:txBody>
      </p:sp>
      <p:sp>
        <p:nvSpPr>
          <p:cNvPr id="8" name="TextBox 7">
            <a:extLst>
              <a:ext uri="{FF2B5EF4-FFF2-40B4-BE49-F238E27FC236}">
                <a16:creationId xmlns:a16="http://schemas.microsoft.com/office/drawing/2014/main" id="{D5EB896D-3EE4-384E-1112-4AB2B62AD4A6}"/>
              </a:ext>
            </a:extLst>
          </p:cNvPr>
          <p:cNvSpPr txBox="1"/>
          <p:nvPr/>
        </p:nvSpPr>
        <p:spPr>
          <a:xfrm>
            <a:off x="8339043" y="5141121"/>
            <a:ext cx="1598963" cy="369332"/>
          </a:xfrm>
          <a:prstGeom prst="rect">
            <a:avLst/>
          </a:prstGeom>
          <a:noFill/>
        </p:spPr>
        <p:txBody>
          <a:bodyPr wrap="square" rtlCol="0">
            <a:spAutoFit/>
          </a:bodyPr>
          <a:lstStyle/>
          <a:p>
            <a:r>
              <a:rPr lang="en-GB">
                <a:latin typeface="Quicksand" panose="00000500000000000000" pitchFamily="2" charset="0"/>
              </a:rPr>
              <a:t>Online abuse</a:t>
            </a:r>
          </a:p>
        </p:txBody>
      </p:sp>
      <p:sp>
        <p:nvSpPr>
          <p:cNvPr id="10" name="TextBox 9">
            <a:extLst>
              <a:ext uri="{FF2B5EF4-FFF2-40B4-BE49-F238E27FC236}">
                <a16:creationId xmlns:a16="http://schemas.microsoft.com/office/drawing/2014/main" id="{BBC61BBC-26F0-8602-E6BC-352E11931796}"/>
              </a:ext>
            </a:extLst>
          </p:cNvPr>
          <p:cNvSpPr txBox="1"/>
          <p:nvPr/>
        </p:nvSpPr>
        <p:spPr>
          <a:xfrm>
            <a:off x="8339043" y="5528010"/>
            <a:ext cx="2299912" cy="369332"/>
          </a:xfrm>
          <a:prstGeom prst="rect">
            <a:avLst/>
          </a:prstGeom>
          <a:noFill/>
        </p:spPr>
        <p:txBody>
          <a:bodyPr wrap="square" rtlCol="0">
            <a:spAutoFit/>
          </a:bodyPr>
          <a:lstStyle/>
          <a:p>
            <a:r>
              <a:rPr lang="en-GB" dirty="0">
                <a:latin typeface="Quicksand" panose="00000500000000000000" pitchFamily="2" charset="0"/>
              </a:rPr>
              <a:t>Mocking someone</a:t>
            </a:r>
          </a:p>
        </p:txBody>
      </p:sp>
      <p:sp>
        <p:nvSpPr>
          <p:cNvPr id="4" name="TextBox 3">
            <a:extLst>
              <a:ext uri="{FF2B5EF4-FFF2-40B4-BE49-F238E27FC236}">
                <a16:creationId xmlns:a16="http://schemas.microsoft.com/office/drawing/2014/main" id="{56DDC391-B0F5-1E1A-7A64-7CE0E26C1F3A}"/>
              </a:ext>
            </a:extLst>
          </p:cNvPr>
          <p:cNvSpPr txBox="1"/>
          <p:nvPr/>
        </p:nvSpPr>
        <p:spPr>
          <a:xfrm>
            <a:off x="1071660" y="3610549"/>
            <a:ext cx="3676803" cy="369332"/>
          </a:xfrm>
          <a:prstGeom prst="rect">
            <a:avLst/>
          </a:prstGeom>
          <a:noFill/>
        </p:spPr>
        <p:txBody>
          <a:bodyPr wrap="square">
            <a:spAutoFit/>
          </a:bodyPr>
          <a:lstStyle/>
          <a:p>
            <a:pPr marL="0" indent="0">
              <a:lnSpc>
                <a:spcPct val="100000"/>
              </a:lnSpc>
              <a:buNone/>
            </a:pPr>
            <a:r>
              <a:rPr lang="en-GB" b="1" dirty="0">
                <a:latin typeface="Quicksand" panose="00000500000000000000" pitchFamily="2" charset="0"/>
              </a:rPr>
              <a:t>Race, ethnicity and culture</a:t>
            </a:r>
          </a:p>
        </p:txBody>
      </p:sp>
      <p:sp>
        <p:nvSpPr>
          <p:cNvPr id="11" name="TextBox 10">
            <a:extLst>
              <a:ext uri="{FF2B5EF4-FFF2-40B4-BE49-F238E27FC236}">
                <a16:creationId xmlns:a16="http://schemas.microsoft.com/office/drawing/2014/main" id="{08710A4D-7DA6-935E-8AD1-F45E9A6E115C}"/>
              </a:ext>
            </a:extLst>
          </p:cNvPr>
          <p:cNvSpPr txBox="1"/>
          <p:nvPr/>
        </p:nvSpPr>
        <p:spPr>
          <a:xfrm>
            <a:off x="1071661" y="4097594"/>
            <a:ext cx="2868561" cy="369332"/>
          </a:xfrm>
          <a:prstGeom prst="rect">
            <a:avLst/>
          </a:prstGeom>
          <a:noFill/>
        </p:spPr>
        <p:txBody>
          <a:bodyPr wrap="square">
            <a:spAutoFit/>
          </a:bodyPr>
          <a:lstStyle/>
          <a:p>
            <a:pPr marL="0" indent="0">
              <a:lnSpc>
                <a:spcPct val="100000"/>
              </a:lnSpc>
              <a:buNone/>
            </a:pPr>
            <a:r>
              <a:rPr lang="en-GB" b="1" dirty="0">
                <a:latin typeface="Quicksand" panose="00000500000000000000" pitchFamily="2" charset="0"/>
              </a:rPr>
              <a:t>Religion or belief</a:t>
            </a:r>
          </a:p>
        </p:txBody>
      </p:sp>
      <p:sp>
        <p:nvSpPr>
          <p:cNvPr id="13" name="TextBox 12">
            <a:extLst>
              <a:ext uri="{FF2B5EF4-FFF2-40B4-BE49-F238E27FC236}">
                <a16:creationId xmlns:a16="http://schemas.microsoft.com/office/drawing/2014/main" id="{C5CBCD33-0610-1F08-3DBD-82186FD158F1}"/>
              </a:ext>
            </a:extLst>
          </p:cNvPr>
          <p:cNvSpPr txBox="1"/>
          <p:nvPr/>
        </p:nvSpPr>
        <p:spPr>
          <a:xfrm>
            <a:off x="1071661" y="4586186"/>
            <a:ext cx="2680392" cy="369332"/>
          </a:xfrm>
          <a:prstGeom prst="rect">
            <a:avLst/>
          </a:prstGeom>
          <a:noFill/>
        </p:spPr>
        <p:txBody>
          <a:bodyPr wrap="square">
            <a:spAutoFit/>
          </a:bodyPr>
          <a:lstStyle/>
          <a:p>
            <a:pPr marL="0" indent="0">
              <a:lnSpc>
                <a:spcPct val="100000"/>
              </a:lnSpc>
              <a:buNone/>
            </a:pPr>
            <a:r>
              <a:rPr lang="en-GB" b="1" dirty="0">
                <a:latin typeface="Quicksand" panose="00000500000000000000" pitchFamily="2" charset="0"/>
              </a:rPr>
              <a:t>Sexual orientation</a:t>
            </a:r>
          </a:p>
        </p:txBody>
      </p:sp>
      <p:sp>
        <p:nvSpPr>
          <p:cNvPr id="15" name="TextBox 14">
            <a:extLst>
              <a:ext uri="{FF2B5EF4-FFF2-40B4-BE49-F238E27FC236}">
                <a16:creationId xmlns:a16="http://schemas.microsoft.com/office/drawing/2014/main" id="{91601620-0F8A-F6E6-C8F3-94E809491596}"/>
              </a:ext>
            </a:extLst>
          </p:cNvPr>
          <p:cNvSpPr txBox="1"/>
          <p:nvPr/>
        </p:nvSpPr>
        <p:spPr>
          <a:xfrm>
            <a:off x="1069711" y="5584630"/>
            <a:ext cx="3678752" cy="369332"/>
          </a:xfrm>
          <a:prstGeom prst="rect">
            <a:avLst/>
          </a:prstGeom>
          <a:noFill/>
        </p:spPr>
        <p:txBody>
          <a:bodyPr wrap="square">
            <a:spAutoFit/>
          </a:bodyPr>
          <a:lstStyle/>
          <a:p>
            <a:pPr marL="0" indent="0">
              <a:lnSpc>
                <a:spcPct val="100000"/>
              </a:lnSpc>
              <a:buNone/>
            </a:pPr>
            <a:r>
              <a:rPr lang="en-GB" b="1" dirty="0">
                <a:latin typeface="Quicksand" panose="00000500000000000000" pitchFamily="2" charset="0"/>
              </a:rPr>
              <a:t>Disability (Visible and Hidden)</a:t>
            </a:r>
            <a:r>
              <a:rPr lang="en-GB" dirty="0">
                <a:latin typeface="Quicksand" panose="00000500000000000000" pitchFamily="2" charset="0"/>
              </a:rPr>
              <a:t> </a:t>
            </a:r>
          </a:p>
        </p:txBody>
      </p:sp>
      <p:sp>
        <p:nvSpPr>
          <p:cNvPr id="17" name="TextBox 16">
            <a:extLst>
              <a:ext uri="{FF2B5EF4-FFF2-40B4-BE49-F238E27FC236}">
                <a16:creationId xmlns:a16="http://schemas.microsoft.com/office/drawing/2014/main" id="{439AF3FF-2A96-802F-EC75-8A86C812FFD3}"/>
              </a:ext>
            </a:extLst>
          </p:cNvPr>
          <p:cNvSpPr txBox="1"/>
          <p:nvPr/>
        </p:nvSpPr>
        <p:spPr>
          <a:xfrm>
            <a:off x="1071661" y="5073254"/>
            <a:ext cx="2553929" cy="369332"/>
          </a:xfrm>
          <a:prstGeom prst="rect">
            <a:avLst/>
          </a:prstGeom>
          <a:noFill/>
        </p:spPr>
        <p:txBody>
          <a:bodyPr wrap="square">
            <a:spAutoFit/>
          </a:bodyPr>
          <a:lstStyle/>
          <a:p>
            <a:pPr marL="0" indent="0">
              <a:lnSpc>
                <a:spcPct val="100000"/>
              </a:lnSpc>
              <a:buNone/>
            </a:pPr>
            <a:r>
              <a:rPr lang="en-GB" b="1" dirty="0">
                <a:latin typeface="Quicksand" panose="00000500000000000000" pitchFamily="2" charset="0"/>
              </a:rPr>
              <a:t>Gender identity </a:t>
            </a:r>
          </a:p>
        </p:txBody>
      </p:sp>
      <p:sp>
        <p:nvSpPr>
          <p:cNvPr id="21" name="TextBox 20">
            <a:extLst>
              <a:ext uri="{FF2B5EF4-FFF2-40B4-BE49-F238E27FC236}">
                <a16:creationId xmlns:a16="http://schemas.microsoft.com/office/drawing/2014/main" id="{DD83C2C0-898B-46C6-C091-E406F3C43049}"/>
              </a:ext>
            </a:extLst>
          </p:cNvPr>
          <p:cNvSpPr txBox="1"/>
          <p:nvPr/>
        </p:nvSpPr>
        <p:spPr>
          <a:xfrm>
            <a:off x="3194613" y="622631"/>
            <a:ext cx="8785183" cy="1200329"/>
          </a:xfrm>
          <a:prstGeom prst="rect">
            <a:avLst/>
          </a:prstGeom>
          <a:noFill/>
        </p:spPr>
        <p:txBody>
          <a:bodyPr wrap="square" lIns="91440" tIns="45720" rIns="91440" bIns="45720" anchor="t">
            <a:spAutoFit/>
          </a:bodyPr>
          <a:lstStyle/>
          <a:p>
            <a:r>
              <a:rPr lang="en-GB" sz="2400" b="0" i="0" dirty="0">
                <a:solidFill>
                  <a:schemeClr val="bg1"/>
                </a:solidFill>
                <a:effectLst/>
                <a:latin typeface="Quicksand"/>
              </a:rPr>
              <a:t>A hate crime is a criminal act that is motivated by prejudice or hatred against someone </a:t>
            </a:r>
            <a:r>
              <a:rPr lang="en-GB" sz="2400" b="1" i="0" dirty="0">
                <a:solidFill>
                  <a:schemeClr val="bg1"/>
                </a:solidFill>
                <a:effectLst/>
                <a:latin typeface="Quicksand"/>
              </a:rPr>
              <a:t>because of their identity or </a:t>
            </a:r>
            <a:r>
              <a:rPr lang="en-GB" sz="2400" b="1" dirty="0">
                <a:solidFill>
                  <a:schemeClr val="bg1"/>
                </a:solidFill>
                <a:latin typeface="Quicksand"/>
              </a:rPr>
              <a:t>protected</a:t>
            </a:r>
            <a:r>
              <a:rPr lang="en-GB" sz="2400" b="1" i="0" dirty="0">
                <a:solidFill>
                  <a:schemeClr val="bg1"/>
                </a:solidFill>
                <a:effectLst/>
                <a:latin typeface="Quicksand"/>
              </a:rPr>
              <a:t> characteristics.</a:t>
            </a:r>
            <a:endParaRPr lang="en-GB" sz="2400" b="1" dirty="0">
              <a:solidFill>
                <a:schemeClr val="bg1"/>
              </a:solidFill>
              <a:latin typeface="Quicksand"/>
            </a:endParaRPr>
          </a:p>
        </p:txBody>
      </p:sp>
      <p:sp>
        <p:nvSpPr>
          <p:cNvPr id="24" name="TextBox 23">
            <a:extLst>
              <a:ext uri="{FF2B5EF4-FFF2-40B4-BE49-F238E27FC236}">
                <a16:creationId xmlns:a16="http://schemas.microsoft.com/office/drawing/2014/main" id="{AD3BB648-DB38-3835-5843-1CE924BC64A1}"/>
              </a:ext>
            </a:extLst>
          </p:cNvPr>
          <p:cNvSpPr txBox="1"/>
          <p:nvPr/>
        </p:nvSpPr>
        <p:spPr>
          <a:xfrm>
            <a:off x="6048977" y="4194363"/>
            <a:ext cx="5089766" cy="461665"/>
          </a:xfrm>
          <a:prstGeom prst="rect">
            <a:avLst/>
          </a:prstGeom>
          <a:noFill/>
        </p:spPr>
        <p:txBody>
          <a:bodyPr wrap="square">
            <a:spAutoFit/>
          </a:bodyPr>
          <a:lstStyle/>
          <a:p>
            <a:r>
              <a:rPr lang="en-GB" sz="2400" b="1" i="0" dirty="0">
                <a:solidFill>
                  <a:srgbClr val="1D1D1B"/>
                </a:solidFill>
                <a:effectLst/>
                <a:latin typeface="Quicksand" panose="00000500000000000000" pitchFamily="2" charset="0"/>
              </a:rPr>
              <a:t>Examples of hateful acts include:</a:t>
            </a:r>
            <a:endParaRPr lang="en-GB" sz="2400" b="1" dirty="0"/>
          </a:p>
        </p:txBody>
      </p:sp>
      <p:sp>
        <p:nvSpPr>
          <p:cNvPr id="16" name="TextBox 15">
            <a:extLst>
              <a:ext uri="{FF2B5EF4-FFF2-40B4-BE49-F238E27FC236}">
                <a16:creationId xmlns:a16="http://schemas.microsoft.com/office/drawing/2014/main" id="{04F559AB-FDB2-89F8-F238-0ED762378058}"/>
              </a:ext>
            </a:extLst>
          </p:cNvPr>
          <p:cNvSpPr txBox="1"/>
          <p:nvPr/>
        </p:nvSpPr>
        <p:spPr>
          <a:xfrm>
            <a:off x="10079141" y="2269613"/>
            <a:ext cx="1619975" cy="646331"/>
          </a:xfrm>
          <a:prstGeom prst="rect">
            <a:avLst/>
          </a:prstGeom>
          <a:noFill/>
        </p:spPr>
        <p:txBody>
          <a:bodyPr wrap="square">
            <a:spAutoFit/>
          </a:bodyPr>
          <a:lstStyle/>
          <a:p>
            <a:pPr algn="ctr"/>
            <a:r>
              <a:rPr lang="en-GB" b="1">
                <a:solidFill>
                  <a:schemeClr val="bg1"/>
                </a:solidFill>
                <a:latin typeface="Quicksand" pitchFamily="2" charset="77"/>
              </a:rPr>
              <a:t>Click for examples</a:t>
            </a:r>
          </a:p>
        </p:txBody>
      </p:sp>
      <p:sp>
        <p:nvSpPr>
          <p:cNvPr id="19" name="TextBox 18">
            <a:extLst>
              <a:ext uri="{FF2B5EF4-FFF2-40B4-BE49-F238E27FC236}">
                <a16:creationId xmlns:a16="http://schemas.microsoft.com/office/drawing/2014/main" id="{E7747068-008D-79FE-F141-79E41F589655}"/>
              </a:ext>
            </a:extLst>
          </p:cNvPr>
          <p:cNvSpPr txBox="1"/>
          <p:nvPr/>
        </p:nvSpPr>
        <p:spPr>
          <a:xfrm>
            <a:off x="6048977" y="4749319"/>
            <a:ext cx="1311160" cy="369332"/>
          </a:xfrm>
          <a:prstGeom prst="rect">
            <a:avLst/>
          </a:prstGeom>
          <a:noFill/>
        </p:spPr>
        <p:txBody>
          <a:bodyPr wrap="square">
            <a:spAutoFit/>
          </a:bodyPr>
          <a:lstStyle/>
          <a:p>
            <a:r>
              <a:rPr lang="en-GB" dirty="0">
                <a:latin typeface="Quicksand" panose="00000500000000000000" pitchFamily="2" charset="0"/>
              </a:rPr>
              <a:t>Vandalism</a:t>
            </a:r>
            <a:endParaRPr lang="en-GB" dirty="0"/>
          </a:p>
        </p:txBody>
      </p:sp>
      <p:sp>
        <p:nvSpPr>
          <p:cNvPr id="22" name="TextBox 21">
            <a:extLst>
              <a:ext uri="{FF2B5EF4-FFF2-40B4-BE49-F238E27FC236}">
                <a16:creationId xmlns:a16="http://schemas.microsoft.com/office/drawing/2014/main" id="{9D6708CD-0005-A7AE-AF2A-9EB40C871AE2}"/>
              </a:ext>
            </a:extLst>
          </p:cNvPr>
          <p:cNvSpPr txBox="1"/>
          <p:nvPr/>
        </p:nvSpPr>
        <p:spPr>
          <a:xfrm>
            <a:off x="8339043" y="4724252"/>
            <a:ext cx="1298713" cy="369332"/>
          </a:xfrm>
          <a:prstGeom prst="rect">
            <a:avLst/>
          </a:prstGeom>
          <a:noFill/>
        </p:spPr>
        <p:txBody>
          <a:bodyPr wrap="square">
            <a:spAutoFit/>
          </a:bodyPr>
          <a:lstStyle/>
          <a:p>
            <a:r>
              <a:rPr lang="en-GB">
                <a:latin typeface="Quicksand" panose="00000500000000000000" pitchFamily="2" charset="0"/>
              </a:rPr>
              <a:t>Attacks</a:t>
            </a:r>
            <a:endParaRPr lang="en-GB"/>
          </a:p>
        </p:txBody>
      </p:sp>
      <p:sp>
        <p:nvSpPr>
          <p:cNvPr id="23" name="TextBox 22">
            <a:extLst>
              <a:ext uri="{FF2B5EF4-FFF2-40B4-BE49-F238E27FC236}">
                <a16:creationId xmlns:a16="http://schemas.microsoft.com/office/drawing/2014/main" id="{0A712A5F-B9F9-06FD-A640-EE26090CB3C4}"/>
              </a:ext>
            </a:extLst>
          </p:cNvPr>
          <p:cNvSpPr txBox="1"/>
          <p:nvPr/>
        </p:nvSpPr>
        <p:spPr>
          <a:xfrm>
            <a:off x="1106989" y="2695536"/>
            <a:ext cx="4716978" cy="461665"/>
          </a:xfrm>
          <a:prstGeom prst="rect">
            <a:avLst/>
          </a:prstGeom>
          <a:noFill/>
        </p:spPr>
        <p:txBody>
          <a:bodyPr wrap="square">
            <a:spAutoFit/>
          </a:bodyPr>
          <a:lstStyle/>
          <a:p>
            <a:r>
              <a:rPr lang="en-GB" sz="2400" i="0" dirty="0">
                <a:solidFill>
                  <a:srgbClr val="1D1D1B"/>
                </a:solidFill>
                <a:effectLst/>
                <a:latin typeface="Quicksand" panose="00000500000000000000" pitchFamily="2" charset="0"/>
              </a:rPr>
              <a:t>Protected characteristics:</a:t>
            </a:r>
            <a:endParaRPr lang="en-GB" sz="2400" dirty="0"/>
          </a:p>
        </p:txBody>
      </p:sp>
      <p:pic>
        <p:nvPicPr>
          <p:cNvPr id="31" name="Graphic 30" descr="Buddha Silhouette with solid fill">
            <a:extLst>
              <a:ext uri="{FF2B5EF4-FFF2-40B4-BE49-F238E27FC236}">
                <a16:creationId xmlns:a16="http://schemas.microsoft.com/office/drawing/2014/main" id="{732F72AA-CFBF-A26F-76B3-FB8B503CB5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90159" y="2747142"/>
            <a:ext cx="914400" cy="914400"/>
          </a:xfrm>
          <a:prstGeom prst="rect">
            <a:avLst/>
          </a:prstGeom>
        </p:spPr>
      </p:pic>
      <p:pic>
        <p:nvPicPr>
          <p:cNvPr id="33" name="Graphic 32" descr="Female with solid fill">
            <a:extLst>
              <a:ext uri="{FF2B5EF4-FFF2-40B4-BE49-F238E27FC236}">
                <a16:creationId xmlns:a16="http://schemas.microsoft.com/office/drawing/2014/main" id="{41B66C61-1AFA-1B25-8B27-278C145DAA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44045" y="2991090"/>
            <a:ext cx="914400" cy="914400"/>
          </a:xfrm>
          <a:prstGeom prst="rect">
            <a:avLst/>
          </a:prstGeom>
        </p:spPr>
      </p:pic>
      <p:pic>
        <p:nvPicPr>
          <p:cNvPr id="35" name="Graphic 34" descr="Wheelchair access with solid fill">
            <a:extLst>
              <a:ext uri="{FF2B5EF4-FFF2-40B4-BE49-F238E27FC236}">
                <a16:creationId xmlns:a16="http://schemas.microsoft.com/office/drawing/2014/main" id="{30624977-3D7E-BF02-D542-612BCA75AB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04203" y="2845475"/>
            <a:ext cx="914400" cy="914400"/>
          </a:xfrm>
          <a:prstGeom prst="rect">
            <a:avLst/>
          </a:prstGeom>
        </p:spPr>
      </p:pic>
      <p:pic>
        <p:nvPicPr>
          <p:cNvPr id="37" name="Graphic 36" descr="Male with solid fill">
            <a:extLst>
              <a:ext uri="{FF2B5EF4-FFF2-40B4-BE49-F238E27FC236}">
                <a16:creationId xmlns:a16="http://schemas.microsoft.com/office/drawing/2014/main" id="{3151C6EA-8DD9-64D0-81F4-6D7B4BC87D3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79551" y="2580536"/>
            <a:ext cx="914400" cy="914400"/>
          </a:xfrm>
          <a:prstGeom prst="rect">
            <a:avLst/>
          </a:prstGeom>
        </p:spPr>
      </p:pic>
      <p:pic>
        <p:nvPicPr>
          <p:cNvPr id="41" name="Graphic 40">
            <a:extLst>
              <a:ext uri="{FF2B5EF4-FFF2-40B4-BE49-F238E27FC236}">
                <a16:creationId xmlns:a16="http://schemas.microsoft.com/office/drawing/2014/main" id="{A6774017-B77B-4103-85E7-42B8493573B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18712" y="2892623"/>
            <a:ext cx="1036279" cy="768919"/>
          </a:xfrm>
          <a:prstGeom prst="rect">
            <a:avLst/>
          </a:prstGeom>
        </p:spPr>
      </p:pic>
      <p:pic>
        <p:nvPicPr>
          <p:cNvPr id="43" name="Graphic 42" descr="Africa with solid fill">
            <a:extLst>
              <a:ext uri="{FF2B5EF4-FFF2-40B4-BE49-F238E27FC236}">
                <a16:creationId xmlns:a16="http://schemas.microsoft.com/office/drawing/2014/main" id="{668345B5-E799-1122-DDED-6C553EE938C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05596" y="2747142"/>
            <a:ext cx="914400" cy="914400"/>
          </a:xfrm>
          <a:prstGeom prst="rect">
            <a:avLst/>
          </a:prstGeom>
        </p:spPr>
      </p:pic>
      <p:sp>
        <p:nvSpPr>
          <p:cNvPr id="5" name="Slide Number Placeholder 4">
            <a:extLst>
              <a:ext uri="{FF2B5EF4-FFF2-40B4-BE49-F238E27FC236}">
                <a16:creationId xmlns:a16="http://schemas.microsoft.com/office/drawing/2014/main" id="{1D64D745-1264-E2BD-3A05-EF69558F75D2}"/>
              </a:ext>
            </a:extLst>
          </p:cNvPr>
          <p:cNvSpPr>
            <a:spLocks noGrp="1"/>
          </p:cNvSpPr>
          <p:nvPr>
            <p:ph type="sldNum" sz="quarter" idx="12"/>
          </p:nvPr>
        </p:nvSpPr>
        <p:spPr/>
        <p:txBody>
          <a:bodyPr/>
          <a:lstStyle/>
          <a:p>
            <a:fld id="{CF2B712C-E831-4F93-9645-BD32FE950639}" type="slidenum">
              <a:rPr lang="en-GB" smtClean="0"/>
              <a:t>5</a:t>
            </a:fld>
            <a:endParaRPr lang="en-GB"/>
          </a:p>
        </p:txBody>
      </p:sp>
    </p:spTree>
    <p:extLst>
      <p:ext uri="{BB962C8B-B14F-4D97-AF65-F5344CB8AC3E}">
        <p14:creationId xmlns:p14="http://schemas.microsoft.com/office/powerpoint/2010/main" val="97755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P spid="7" grpId="0"/>
      <p:bldP spid="8" grpId="0"/>
      <p:bldP spid="10" grpId="0"/>
      <p:bldP spid="16" grpId="0"/>
      <p:bldP spid="19"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489528-0C6C-3E53-04C7-E528E63AF218}"/>
              </a:ext>
            </a:extLst>
          </p:cNvPr>
          <p:cNvSpPr/>
          <p:nvPr/>
        </p:nvSpPr>
        <p:spPr>
          <a:xfrm>
            <a:off x="0" y="0"/>
            <a:ext cx="7897223" cy="6858000"/>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endParaRPr>
          </a:p>
        </p:txBody>
      </p:sp>
      <p:sp>
        <p:nvSpPr>
          <p:cNvPr id="2" name="Title 1">
            <a:extLst>
              <a:ext uri="{FF2B5EF4-FFF2-40B4-BE49-F238E27FC236}">
                <a16:creationId xmlns:a16="http://schemas.microsoft.com/office/drawing/2014/main" id="{A35A6E67-69C2-BC64-6AFF-7A5D1C6B2AE2}"/>
              </a:ext>
            </a:extLst>
          </p:cNvPr>
          <p:cNvSpPr>
            <a:spLocks noGrp="1"/>
          </p:cNvSpPr>
          <p:nvPr>
            <p:ph type="title"/>
          </p:nvPr>
        </p:nvSpPr>
        <p:spPr>
          <a:xfrm>
            <a:off x="536544" y="1290034"/>
            <a:ext cx="2861768" cy="3551854"/>
          </a:xfrm>
        </p:spPr>
        <p:txBody>
          <a:bodyPr>
            <a:normAutofit/>
          </a:bodyPr>
          <a:lstStyle/>
          <a:p>
            <a:r>
              <a:rPr lang="en-GB" sz="3600" dirty="0">
                <a:solidFill>
                  <a:schemeClr val="bg1"/>
                </a:solidFill>
                <a:latin typeface="Bahnschrift Condensed" panose="020B0502040204020203" pitchFamily="34" charset="0"/>
              </a:rPr>
              <a:t>Now we're going to watch a quick video about hate crime and the different forms it can take:</a:t>
            </a:r>
          </a:p>
        </p:txBody>
      </p:sp>
      <p:pic>
        <p:nvPicPr>
          <p:cNvPr id="4" name="Online Media 3" title="Hate Crime - Nationwide Campaign">
            <a:hlinkClick r:id="" action="ppaction://media"/>
            <a:extLst>
              <a:ext uri="{FF2B5EF4-FFF2-40B4-BE49-F238E27FC236}">
                <a16:creationId xmlns:a16="http://schemas.microsoft.com/office/drawing/2014/main" id="{D848C739-9AFB-A8AC-432A-806B26108588}"/>
              </a:ext>
            </a:extLst>
          </p:cNvPr>
          <p:cNvPicPr>
            <a:picLocks noGrp="1" noRot="1" noChangeAspect="1"/>
          </p:cNvPicPr>
          <p:nvPr>
            <p:ph idx="1"/>
            <a:videoFile r:link="rId1"/>
          </p:nvPr>
        </p:nvPicPr>
        <p:blipFill>
          <a:blip r:embed="rId4"/>
          <a:stretch>
            <a:fillRect/>
          </a:stretch>
        </p:blipFill>
        <p:spPr>
          <a:xfrm>
            <a:off x="3758233" y="1199722"/>
            <a:ext cx="7897223" cy="4458556"/>
          </a:xfrm>
          <a:prstGeom prst="rect">
            <a:avLst/>
          </a:prstGeom>
        </p:spPr>
      </p:pic>
      <p:sp>
        <p:nvSpPr>
          <p:cNvPr id="7" name="TextBox 6">
            <a:extLst>
              <a:ext uri="{FF2B5EF4-FFF2-40B4-BE49-F238E27FC236}">
                <a16:creationId xmlns:a16="http://schemas.microsoft.com/office/drawing/2014/main" id="{CE61A139-6CE4-6149-78E7-353C2B09904A}"/>
              </a:ext>
            </a:extLst>
          </p:cNvPr>
          <p:cNvSpPr txBox="1"/>
          <p:nvPr/>
        </p:nvSpPr>
        <p:spPr>
          <a:xfrm>
            <a:off x="536544" y="6200938"/>
            <a:ext cx="3736257" cy="307777"/>
          </a:xfrm>
          <a:prstGeom prst="rect">
            <a:avLst/>
          </a:prstGeom>
          <a:noFill/>
        </p:spPr>
        <p:txBody>
          <a:bodyPr wrap="square">
            <a:spAutoFit/>
          </a:bodyPr>
          <a:lstStyle/>
          <a:p>
            <a:r>
              <a:rPr lang="en-GB" sz="1400" dirty="0">
                <a:solidFill>
                  <a:schemeClr val="bg1"/>
                </a:solidFill>
                <a:hlinkClick r:id="rId5">
                  <a:extLst>
                    <a:ext uri="{A12FA001-AC4F-418D-AE19-62706E023703}">
                      <ahyp:hlinkClr xmlns:ahyp="http://schemas.microsoft.com/office/drawing/2018/hyperlinkcolor" val="tx"/>
                    </a:ext>
                  </a:extLst>
                </a:hlinkClick>
              </a:rPr>
              <a:t>Hate crime - Nationwide campaign </a:t>
            </a:r>
            <a:endParaRPr lang="en-GB" sz="1400" dirty="0">
              <a:solidFill>
                <a:schemeClr val="bg1"/>
              </a:solidFill>
            </a:endParaRPr>
          </a:p>
        </p:txBody>
      </p:sp>
      <p:sp>
        <p:nvSpPr>
          <p:cNvPr id="9" name="TextBox 8">
            <a:extLst>
              <a:ext uri="{FF2B5EF4-FFF2-40B4-BE49-F238E27FC236}">
                <a16:creationId xmlns:a16="http://schemas.microsoft.com/office/drawing/2014/main" id="{446BA4CA-E219-0795-32A5-88466CEAC415}"/>
              </a:ext>
            </a:extLst>
          </p:cNvPr>
          <p:cNvSpPr txBox="1"/>
          <p:nvPr/>
        </p:nvSpPr>
        <p:spPr>
          <a:xfrm>
            <a:off x="536544" y="5950361"/>
            <a:ext cx="7000566" cy="307777"/>
          </a:xfrm>
          <a:prstGeom prst="rect">
            <a:avLst/>
          </a:prstGeom>
          <a:noFill/>
        </p:spPr>
        <p:txBody>
          <a:bodyPr wrap="square">
            <a:spAutoFit/>
          </a:bodyPr>
          <a:lstStyle/>
          <a:p>
            <a:r>
              <a:rPr lang="en-GB" sz="1400" b="0" i="0" dirty="0">
                <a:solidFill>
                  <a:schemeClr val="bg1"/>
                </a:solidFill>
                <a:effectLst/>
                <a:latin typeface="Quicksand" panose="00000500000000000000" pitchFamily="2" charset="0"/>
              </a:rPr>
              <a:t>If you're having trouble accessing the video, here's a direct link:</a:t>
            </a:r>
            <a:endParaRPr lang="en-GB" sz="1400" dirty="0">
              <a:solidFill>
                <a:schemeClr val="bg1"/>
              </a:solidFill>
              <a:latin typeface="Quicksand" panose="00000500000000000000" pitchFamily="2" charset="0"/>
            </a:endParaRPr>
          </a:p>
        </p:txBody>
      </p:sp>
      <p:sp>
        <p:nvSpPr>
          <p:cNvPr id="5" name="Slide Number Placeholder 4">
            <a:extLst>
              <a:ext uri="{FF2B5EF4-FFF2-40B4-BE49-F238E27FC236}">
                <a16:creationId xmlns:a16="http://schemas.microsoft.com/office/drawing/2014/main" id="{23A31A8B-FB14-215E-923A-78A802B33CF5}"/>
              </a:ext>
            </a:extLst>
          </p:cNvPr>
          <p:cNvSpPr>
            <a:spLocks noGrp="1"/>
          </p:cNvSpPr>
          <p:nvPr>
            <p:ph type="sldNum" sz="quarter" idx="12"/>
          </p:nvPr>
        </p:nvSpPr>
        <p:spPr/>
        <p:txBody>
          <a:bodyPr/>
          <a:lstStyle/>
          <a:p>
            <a:fld id="{CF2B712C-E831-4F93-9645-BD32FE950639}" type="slidenum">
              <a:rPr lang="en-GB" smtClean="0"/>
              <a:t>6</a:t>
            </a:fld>
            <a:endParaRPr lang="en-GB"/>
          </a:p>
        </p:txBody>
      </p:sp>
    </p:spTree>
    <p:extLst>
      <p:ext uri="{BB962C8B-B14F-4D97-AF65-F5344CB8AC3E}">
        <p14:creationId xmlns:p14="http://schemas.microsoft.com/office/powerpoint/2010/main" val="22152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4"/>
                </p:tgtEl>
              </p:cMediaNode>
            </p:video>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A93B2192-4379-C18E-3EF1-7245D6B1F332}"/>
              </a:ext>
            </a:extLst>
          </p:cNvPr>
          <p:cNvSpPr/>
          <p:nvPr/>
        </p:nvSpPr>
        <p:spPr>
          <a:xfrm>
            <a:off x="734995" y="5287028"/>
            <a:ext cx="7416029" cy="855407"/>
          </a:xfrm>
          <a:prstGeom prst="roundRect">
            <a:avLst>
              <a:gd name="adj" fmla="val 37005"/>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9F5EB5B-D1B2-8C30-255A-79D6C6E45B5F}"/>
              </a:ext>
            </a:extLst>
          </p:cNvPr>
          <p:cNvSpPr/>
          <p:nvPr/>
        </p:nvSpPr>
        <p:spPr>
          <a:xfrm>
            <a:off x="-466273" y="-302204"/>
            <a:ext cx="13000244" cy="2409227"/>
          </a:xfrm>
          <a:prstGeom prst="rect">
            <a:avLst/>
          </a:prstGeom>
          <a:solidFill>
            <a:srgbClr val="E67FA1">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Clock Vector Icons free download in SVG, PNG Format">
            <a:extLst>
              <a:ext uri="{FF2B5EF4-FFF2-40B4-BE49-F238E27FC236}">
                <a16:creationId xmlns:a16="http://schemas.microsoft.com/office/drawing/2014/main" id="{654540FD-A969-C4E9-8C1B-14195B6D5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220" y="509682"/>
            <a:ext cx="1213866" cy="12138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7C789E0-B2C5-DDDA-6FD9-D8E360DDA5AB}"/>
              </a:ext>
            </a:extLst>
          </p:cNvPr>
          <p:cNvSpPr>
            <a:spLocks noGrp="1"/>
          </p:cNvSpPr>
          <p:nvPr>
            <p:ph type="title"/>
          </p:nvPr>
        </p:nvSpPr>
        <p:spPr>
          <a:xfrm>
            <a:off x="2219529" y="462401"/>
            <a:ext cx="10515600" cy="1325563"/>
          </a:xfrm>
        </p:spPr>
        <p:txBody>
          <a:bodyPr>
            <a:normAutofit/>
          </a:bodyPr>
          <a:lstStyle/>
          <a:p>
            <a:r>
              <a:rPr lang="en-GB" sz="5400" dirty="0">
                <a:latin typeface="Bahnschrift Condensed" panose="020B0502040204020203" pitchFamily="34" charset="0"/>
              </a:rPr>
              <a:t>What do you think?</a:t>
            </a:r>
          </a:p>
        </p:txBody>
      </p:sp>
      <p:sp>
        <p:nvSpPr>
          <p:cNvPr id="3" name="Content Placeholder 2">
            <a:extLst>
              <a:ext uri="{FF2B5EF4-FFF2-40B4-BE49-F238E27FC236}">
                <a16:creationId xmlns:a16="http://schemas.microsoft.com/office/drawing/2014/main" id="{77472A48-A345-C270-31F9-C591DA5D20E6}"/>
              </a:ext>
            </a:extLst>
          </p:cNvPr>
          <p:cNvSpPr>
            <a:spLocks noGrp="1"/>
          </p:cNvSpPr>
          <p:nvPr>
            <p:ph idx="1"/>
          </p:nvPr>
        </p:nvSpPr>
        <p:spPr>
          <a:xfrm>
            <a:off x="652220" y="2831569"/>
            <a:ext cx="7235757" cy="2409227"/>
          </a:xfrm>
        </p:spPr>
        <p:txBody>
          <a:bodyPr>
            <a:normAutofit lnSpcReduction="10000"/>
          </a:bodyPr>
          <a:lstStyle/>
          <a:p>
            <a:pPr marL="0" indent="0">
              <a:lnSpc>
                <a:spcPct val="100000"/>
              </a:lnSpc>
              <a:buNone/>
            </a:pPr>
            <a:r>
              <a:rPr lang="en-GB" sz="3900" b="1" dirty="0">
                <a:latin typeface="Bahnschrift SemiBold Condensed" panose="020B0502040204020203" pitchFamily="34" charset="0"/>
              </a:rPr>
              <a:t>Have you ever seen or heard about a </a:t>
            </a:r>
            <a:br>
              <a:rPr lang="en-GB" sz="3900" b="1" dirty="0">
                <a:latin typeface="Bahnschrift SemiBold Condensed" panose="020B0502040204020203" pitchFamily="34" charset="0"/>
              </a:rPr>
            </a:br>
            <a:r>
              <a:rPr lang="en-GB" sz="3900" b="1" dirty="0">
                <a:latin typeface="Bahnschrift SemiBold Condensed" panose="020B0502040204020203" pitchFamily="34" charset="0"/>
              </a:rPr>
              <a:t>hate crime in the news or on social media?</a:t>
            </a:r>
            <a:br>
              <a:rPr lang="en-GB" sz="3900" b="1" dirty="0">
                <a:latin typeface="Bahnschrift SemiBold Condensed" panose="020B0502040204020203" pitchFamily="34" charset="0"/>
              </a:rPr>
            </a:br>
            <a:br>
              <a:rPr lang="en-GB" sz="3900" b="1" dirty="0">
                <a:latin typeface="Bahnschrift SemiBold Condensed" panose="020B0502040204020203" pitchFamily="34" charset="0"/>
              </a:rPr>
            </a:br>
            <a:r>
              <a:rPr lang="en-GB" sz="3900" b="1" dirty="0">
                <a:solidFill>
                  <a:srgbClr val="E67FA1"/>
                </a:solidFill>
                <a:latin typeface="Bahnschrift SemiBold Condensed" panose="020B0502040204020203" pitchFamily="34" charset="0"/>
              </a:rPr>
              <a:t>How did people react?</a:t>
            </a:r>
          </a:p>
          <a:p>
            <a:pPr marL="0" indent="0">
              <a:lnSpc>
                <a:spcPct val="100000"/>
              </a:lnSpc>
              <a:buNone/>
            </a:pPr>
            <a:endParaRPr lang="en-GB" dirty="0">
              <a:latin typeface="Quicksand" panose="00000500000000000000" pitchFamily="2" charset="0"/>
            </a:endParaRPr>
          </a:p>
        </p:txBody>
      </p:sp>
      <p:pic>
        <p:nvPicPr>
          <p:cNvPr id="4" name="Picture 3" descr="A pink hand with black text&#10;&#10;Description automatically generated">
            <a:extLst>
              <a:ext uri="{FF2B5EF4-FFF2-40B4-BE49-F238E27FC236}">
                <a16:creationId xmlns:a16="http://schemas.microsoft.com/office/drawing/2014/main" id="{73C07D2F-A0D3-0D8C-0CBD-BF6F5CC32C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8991" y="0"/>
            <a:ext cx="4284150" cy="6858000"/>
          </a:xfrm>
          <a:prstGeom prst="rect">
            <a:avLst/>
          </a:prstGeom>
        </p:spPr>
      </p:pic>
      <p:sp>
        <p:nvSpPr>
          <p:cNvPr id="9" name="TextBox 8">
            <a:extLst>
              <a:ext uri="{FF2B5EF4-FFF2-40B4-BE49-F238E27FC236}">
                <a16:creationId xmlns:a16="http://schemas.microsoft.com/office/drawing/2014/main" id="{6101DFD2-D6BE-2D39-2EDA-AE00E881F7B4}"/>
              </a:ext>
            </a:extLst>
          </p:cNvPr>
          <p:cNvSpPr txBox="1"/>
          <p:nvPr/>
        </p:nvSpPr>
        <p:spPr>
          <a:xfrm>
            <a:off x="915267" y="5389821"/>
            <a:ext cx="7394216" cy="646331"/>
          </a:xfrm>
          <a:prstGeom prst="rect">
            <a:avLst/>
          </a:prstGeom>
          <a:noFill/>
        </p:spPr>
        <p:txBody>
          <a:bodyPr wrap="square">
            <a:spAutoFit/>
          </a:bodyPr>
          <a:lstStyle/>
          <a:p>
            <a:r>
              <a:rPr lang="en-GB" b="1" dirty="0">
                <a:solidFill>
                  <a:schemeClr val="bg1"/>
                </a:solidFill>
                <a:latin typeface="Quicksand" panose="00000500000000000000" pitchFamily="2" charset="0"/>
              </a:rPr>
              <a:t>We are now going to discuss some incidents on the next slide to determine if they are a hate crime and if so, why? </a:t>
            </a:r>
            <a:r>
              <a:rPr lang="en-GB" b="1" dirty="0">
                <a:solidFill>
                  <a:schemeClr val="bg1"/>
                </a:solidFill>
                <a:latin typeface="Quicksand" panose="00000500000000000000" pitchFamily="2" charset="0"/>
                <a:sym typeface="Wingdings" panose="05000000000000000000" pitchFamily="2" charset="2"/>
              </a:rPr>
              <a:t></a:t>
            </a:r>
            <a:endParaRPr lang="en-US" b="1" dirty="0"/>
          </a:p>
        </p:txBody>
      </p:sp>
      <p:sp>
        <p:nvSpPr>
          <p:cNvPr id="8" name="Slide Number Placeholder 7">
            <a:extLst>
              <a:ext uri="{FF2B5EF4-FFF2-40B4-BE49-F238E27FC236}">
                <a16:creationId xmlns:a16="http://schemas.microsoft.com/office/drawing/2014/main" id="{2818C02D-CA5A-5650-FA10-C4AD87882C33}"/>
              </a:ext>
            </a:extLst>
          </p:cNvPr>
          <p:cNvSpPr>
            <a:spLocks noGrp="1"/>
          </p:cNvSpPr>
          <p:nvPr>
            <p:ph type="sldNum" sz="quarter" idx="12"/>
          </p:nvPr>
        </p:nvSpPr>
        <p:spPr/>
        <p:txBody>
          <a:bodyPr/>
          <a:lstStyle/>
          <a:p>
            <a:fld id="{CF2B712C-E831-4F93-9645-BD32FE950639}" type="slidenum">
              <a:rPr lang="en-GB" smtClean="0"/>
              <a:t>7</a:t>
            </a:fld>
            <a:endParaRPr lang="en-GB"/>
          </a:p>
        </p:txBody>
      </p:sp>
    </p:spTree>
    <p:extLst>
      <p:ext uri="{BB962C8B-B14F-4D97-AF65-F5344CB8AC3E}">
        <p14:creationId xmlns:p14="http://schemas.microsoft.com/office/powerpoint/2010/main" val="181009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6C707-B824-EAB2-C26C-36F853A7529D}"/>
              </a:ext>
            </a:extLst>
          </p:cNvPr>
          <p:cNvSpPr/>
          <p:nvPr/>
        </p:nvSpPr>
        <p:spPr>
          <a:xfrm>
            <a:off x="0" y="0"/>
            <a:ext cx="12192000" cy="2347433"/>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endParaRPr>
          </a:p>
        </p:txBody>
      </p:sp>
      <p:sp>
        <p:nvSpPr>
          <p:cNvPr id="2" name="Title 1">
            <a:extLst>
              <a:ext uri="{FF2B5EF4-FFF2-40B4-BE49-F238E27FC236}">
                <a16:creationId xmlns:a16="http://schemas.microsoft.com/office/drawing/2014/main" id="{43F3CC31-7A86-37D1-4436-97666316C53D}"/>
              </a:ext>
            </a:extLst>
          </p:cNvPr>
          <p:cNvSpPr>
            <a:spLocks noGrp="1"/>
          </p:cNvSpPr>
          <p:nvPr>
            <p:ph type="title"/>
          </p:nvPr>
        </p:nvSpPr>
        <p:spPr/>
        <p:txBody>
          <a:bodyPr>
            <a:normAutofit/>
          </a:bodyPr>
          <a:lstStyle/>
          <a:p>
            <a:r>
              <a:rPr lang="en-GB" sz="5400" b="1" dirty="0">
                <a:solidFill>
                  <a:schemeClr val="bg1"/>
                </a:solidFill>
                <a:latin typeface="Bahnschrift Condensed" panose="020B0502040204020203" pitchFamily="34" charset="0"/>
              </a:rPr>
              <a:t>Spot the hate crime </a:t>
            </a:r>
          </a:p>
        </p:txBody>
      </p:sp>
      <p:sp>
        <p:nvSpPr>
          <p:cNvPr id="3" name="Content Placeholder 2">
            <a:extLst>
              <a:ext uri="{FF2B5EF4-FFF2-40B4-BE49-F238E27FC236}">
                <a16:creationId xmlns:a16="http://schemas.microsoft.com/office/drawing/2014/main" id="{0ED0954F-16E7-065C-4FD5-A04D36BDA6A7}"/>
              </a:ext>
            </a:extLst>
          </p:cNvPr>
          <p:cNvSpPr>
            <a:spLocks noGrp="1"/>
          </p:cNvSpPr>
          <p:nvPr>
            <p:ph idx="1"/>
          </p:nvPr>
        </p:nvSpPr>
        <p:spPr>
          <a:xfrm>
            <a:off x="874705" y="1478604"/>
            <a:ext cx="7801935" cy="5092045"/>
          </a:xfrm>
        </p:spPr>
        <p:txBody>
          <a:bodyPr vert="horz" lIns="91440" tIns="45720" rIns="91440" bIns="45720" rtlCol="0" anchor="t">
            <a:normAutofit/>
          </a:bodyPr>
          <a:lstStyle/>
          <a:p>
            <a:pPr marL="0" indent="0">
              <a:buNone/>
            </a:pPr>
            <a:r>
              <a:rPr lang="en-GB" b="1" dirty="0">
                <a:solidFill>
                  <a:schemeClr val="bg1"/>
                </a:solidFill>
                <a:latin typeface="Quicksand" panose="00000500000000000000" pitchFamily="2" charset="0"/>
              </a:rPr>
              <a:t>Which of these are hate crimes?</a:t>
            </a:r>
          </a:p>
          <a:p>
            <a:pPr marL="0" indent="0">
              <a:buNone/>
            </a:pPr>
            <a:endParaRPr lang="en-GB" sz="2400" b="1" dirty="0">
              <a:solidFill>
                <a:schemeClr val="bg1"/>
              </a:solidFill>
              <a:latin typeface="Quicksand" panose="00000500000000000000" pitchFamily="2" charset="0"/>
            </a:endParaRPr>
          </a:p>
          <a:p>
            <a:pPr marL="0" indent="0">
              <a:buNone/>
            </a:pPr>
            <a:endParaRPr lang="en-GB" sz="2200" b="1" dirty="0">
              <a:solidFill>
                <a:schemeClr val="bg1"/>
              </a:solidFill>
              <a:latin typeface="Quicksand" panose="00000500000000000000" pitchFamily="2" charset="0"/>
            </a:endParaRPr>
          </a:p>
          <a:p>
            <a:pPr marL="514350" indent="-514350">
              <a:buFont typeface="+mj-lt"/>
              <a:buAutoNum type="alphaLcParenR"/>
            </a:pPr>
            <a:r>
              <a:rPr lang="en-GB" sz="2000" dirty="0">
                <a:latin typeface="Quicksand"/>
              </a:rPr>
              <a:t>A shop worker refuses to serve a female customer for wearing a hijab, telling them that they don’t serve ‘her kind’ here.</a:t>
            </a:r>
          </a:p>
          <a:p>
            <a:pPr marL="514350" indent="-514350">
              <a:buFont typeface="+mj-lt"/>
              <a:buAutoNum type="alphaLcParenR"/>
            </a:pPr>
            <a:r>
              <a:rPr lang="en-GB" sz="2000" dirty="0">
                <a:latin typeface="Quicksand" panose="00000500000000000000" pitchFamily="2" charset="0"/>
              </a:rPr>
              <a:t>A student is called offensive slurs for being autistic. </a:t>
            </a:r>
          </a:p>
          <a:p>
            <a:pPr marL="514350" indent="-514350">
              <a:buFont typeface="+mj-lt"/>
              <a:buAutoNum type="alphaLcParenR"/>
            </a:pPr>
            <a:r>
              <a:rPr lang="en-GB" sz="2000" dirty="0">
                <a:latin typeface="Quicksand" panose="00000500000000000000" pitchFamily="2" charset="0"/>
              </a:rPr>
              <a:t>Someone is trolled online because of their football team.</a:t>
            </a:r>
          </a:p>
          <a:p>
            <a:pPr marL="514350" indent="-514350">
              <a:buFont typeface="+mj-lt"/>
              <a:buAutoNum type="alphaLcParenR"/>
            </a:pPr>
            <a:r>
              <a:rPr lang="en-GB" sz="2000" dirty="0">
                <a:latin typeface="Quicksand" panose="00000500000000000000" pitchFamily="2" charset="0"/>
              </a:rPr>
              <a:t>A group shouts homophobic abuse towards a straight male leaving a public house used by the LGBTQ+ community.</a:t>
            </a:r>
          </a:p>
          <a:p>
            <a:pPr marL="514350" indent="-514350">
              <a:buFont typeface="+mj-lt"/>
              <a:buAutoNum type="alphaLcParenR"/>
            </a:pPr>
            <a:endParaRPr lang="en-GB" sz="2200" dirty="0">
              <a:latin typeface="Quicksand" panose="00000500000000000000" pitchFamily="2" charset="0"/>
            </a:endParaRPr>
          </a:p>
          <a:p>
            <a:pPr marL="0" indent="0">
              <a:buNone/>
            </a:pPr>
            <a:r>
              <a:rPr lang="en-GB" sz="2000" b="1" dirty="0">
                <a:solidFill>
                  <a:srgbClr val="E67FA1"/>
                </a:solidFill>
                <a:latin typeface="Quicksand"/>
              </a:rPr>
              <a:t>Answer</a:t>
            </a:r>
            <a:r>
              <a:rPr lang="en-GB" sz="2000" dirty="0">
                <a:solidFill>
                  <a:srgbClr val="E67FA1"/>
                </a:solidFill>
                <a:latin typeface="Quicksand"/>
              </a:rPr>
              <a:t>: </a:t>
            </a:r>
            <a:r>
              <a:rPr lang="en-GB" sz="2000" b="1" dirty="0">
                <a:latin typeface="Quicksand"/>
              </a:rPr>
              <a:t>a</a:t>
            </a:r>
            <a:r>
              <a:rPr lang="en-GB" sz="2000" dirty="0">
                <a:latin typeface="Quicksand"/>
              </a:rPr>
              <a:t>, </a:t>
            </a:r>
            <a:r>
              <a:rPr lang="en-GB" sz="2000" b="1" dirty="0">
                <a:latin typeface="Quicksand"/>
              </a:rPr>
              <a:t>b</a:t>
            </a:r>
            <a:r>
              <a:rPr lang="en-GB" sz="2000" dirty="0">
                <a:latin typeface="Quicksand"/>
              </a:rPr>
              <a:t> and </a:t>
            </a:r>
            <a:r>
              <a:rPr lang="en-GB" sz="2000" b="1" dirty="0">
                <a:latin typeface="Quicksand"/>
              </a:rPr>
              <a:t>d</a:t>
            </a:r>
            <a:r>
              <a:rPr lang="en-GB" sz="2000" dirty="0">
                <a:latin typeface="Quicksand"/>
              </a:rPr>
              <a:t> are </a:t>
            </a:r>
            <a:r>
              <a:rPr lang="en-GB" sz="2000" b="1" dirty="0">
                <a:latin typeface="Quicksand"/>
              </a:rPr>
              <a:t>hate crimes</a:t>
            </a:r>
            <a:r>
              <a:rPr lang="en-GB" sz="2000" dirty="0">
                <a:latin typeface="Quicksand"/>
              </a:rPr>
              <a:t>.  </a:t>
            </a:r>
          </a:p>
          <a:p>
            <a:pPr marL="0" indent="0">
              <a:buNone/>
            </a:pPr>
            <a:r>
              <a:rPr lang="en-GB" sz="2000" b="1" dirty="0">
                <a:latin typeface="Quicksand"/>
              </a:rPr>
              <a:t>c</a:t>
            </a:r>
            <a:r>
              <a:rPr lang="en-GB" sz="2000" dirty="0">
                <a:latin typeface="Quicksand"/>
              </a:rPr>
              <a:t> can be offensive but isn’t a hate crime.</a:t>
            </a:r>
          </a:p>
          <a:p>
            <a:pPr marL="0" indent="0">
              <a:buNone/>
            </a:pPr>
            <a:endParaRPr lang="en-GB" sz="1900" dirty="0">
              <a:latin typeface="Quicksand" panose="00000500000000000000" pitchFamily="2" charset="0"/>
            </a:endParaRPr>
          </a:p>
          <a:p>
            <a:pPr marL="0" indent="0">
              <a:buNone/>
            </a:pPr>
            <a:endParaRPr lang="en-GB" sz="2000" dirty="0">
              <a:latin typeface="Quicksand" panose="00000500000000000000" pitchFamily="2" charset="0"/>
            </a:endParaRPr>
          </a:p>
          <a:p>
            <a:pPr marL="0" indent="0">
              <a:buNone/>
            </a:pPr>
            <a:endParaRPr lang="en-GB" sz="2000" dirty="0">
              <a:latin typeface="Quicksand" panose="00000500000000000000" pitchFamily="2" charset="0"/>
            </a:endParaRPr>
          </a:p>
        </p:txBody>
      </p:sp>
      <p:pic>
        <p:nvPicPr>
          <p:cNvPr id="2050" name="Picture 2" descr="641,600+ Crowd Of People Stock Photos, Pictures &amp; Royalty-Free Images -  iStock | Crowd of people from above, Crowd of people walking, Large crowd  of people">
            <a:extLst>
              <a:ext uri="{FF2B5EF4-FFF2-40B4-BE49-F238E27FC236}">
                <a16:creationId xmlns:a16="http://schemas.microsoft.com/office/drawing/2014/main" id="{DC2CDE5B-806E-9AEF-AB8F-2C65E31315B9}"/>
              </a:ext>
            </a:extLst>
          </p:cNvPr>
          <p:cNvPicPr>
            <a:picLocks noChangeAspect="1" noChangeArrowheads="1"/>
          </p:cNvPicPr>
          <p:nvPr/>
        </p:nvPicPr>
        <p:blipFill rotWithShape="1">
          <a:blip r:embed="rId2">
            <a:alphaModFix amt="45000"/>
            <a:extLst>
              <a:ext uri="{28A0092B-C50C-407E-A947-70E740481C1C}">
                <a14:useLocalDpi xmlns:a14="http://schemas.microsoft.com/office/drawing/2010/main" val="0"/>
              </a:ext>
            </a:extLst>
          </a:blip>
          <a:srcRect l="70758"/>
          <a:stretch/>
        </p:blipFill>
        <p:spPr bwMode="auto">
          <a:xfrm>
            <a:off x="9186530" y="-1"/>
            <a:ext cx="3005470" cy="68520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1">
            <a:extLst>
              <a:ext uri="{FF2B5EF4-FFF2-40B4-BE49-F238E27FC236}">
                <a16:creationId xmlns:a16="http://schemas.microsoft.com/office/drawing/2014/main" id="{C0AA45FC-84CC-6960-5CF6-E8CDBFED8403}"/>
              </a:ext>
            </a:extLst>
          </p:cNvPr>
          <p:cNvSpPr>
            <a:spLocks noGrp="1"/>
          </p:cNvSpPr>
          <p:nvPr>
            <p:ph type="sldNum" sz="quarter" idx="12"/>
          </p:nvPr>
        </p:nvSpPr>
        <p:spPr>
          <a:xfrm>
            <a:off x="-2040079" y="6356350"/>
            <a:ext cx="2743200" cy="365125"/>
          </a:xfrm>
        </p:spPr>
        <p:txBody>
          <a:bodyPr/>
          <a:lstStyle/>
          <a:p>
            <a:fld id="{CF2B712C-E831-4F93-9645-BD32FE950639}" type="slidenum">
              <a:rPr lang="en-GB" smtClean="0"/>
              <a:t>8</a:t>
            </a:fld>
            <a:endParaRPr lang="en-GB" dirty="0"/>
          </a:p>
        </p:txBody>
      </p:sp>
    </p:spTree>
    <p:extLst>
      <p:ext uri="{BB962C8B-B14F-4D97-AF65-F5344CB8AC3E}">
        <p14:creationId xmlns:p14="http://schemas.microsoft.com/office/powerpoint/2010/main" val="404834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214A7-FD4F-4ACA-7F92-B0B1C9EB77E1}"/>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F975F6FD-5450-E688-F964-DDBE8FE788BB}"/>
              </a:ext>
            </a:extLst>
          </p:cNvPr>
          <p:cNvSpPr/>
          <p:nvPr/>
        </p:nvSpPr>
        <p:spPr>
          <a:xfrm>
            <a:off x="-466273" y="-243839"/>
            <a:ext cx="13000244" cy="1805601"/>
          </a:xfrm>
          <a:prstGeom prst="rect">
            <a:avLst/>
          </a:prstGeom>
          <a:solidFill>
            <a:srgbClr val="E67FA1">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CE41DB-DD55-D15B-11F5-699A7F994BE7}"/>
              </a:ext>
            </a:extLst>
          </p:cNvPr>
          <p:cNvSpPr>
            <a:spLocks noGrp="1"/>
          </p:cNvSpPr>
          <p:nvPr>
            <p:ph type="title"/>
          </p:nvPr>
        </p:nvSpPr>
        <p:spPr>
          <a:xfrm>
            <a:off x="838200" y="190030"/>
            <a:ext cx="10515600" cy="1325563"/>
          </a:xfrm>
        </p:spPr>
        <p:txBody>
          <a:bodyPr>
            <a:normAutofit/>
          </a:bodyPr>
          <a:lstStyle/>
          <a:p>
            <a:r>
              <a:rPr lang="en-GB" sz="2400" dirty="0">
                <a:solidFill>
                  <a:srgbClr val="E67FA1"/>
                </a:solidFill>
                <a:latin typeface="Bahnschrift SemiCondensed" panose="020B0502040204020203" pitchFamily="34" charset="0"/>
              </a:rPr>
              <a:t>Hate against: </a:t>
            </a:r>
            <a:br>
              <a:rPr lang="en-GB" sz="3600" dirty="0">
                <a:solidFill>
                  <a:schemeClr val="accent1"/>
                </a:solidFill>
                <a:latin typeface="Bahnschrift SemiCondensed" panose="020B0502040204020203" pitchFamily="34" charset="0"/>
              </a:rPr>
            </a:br>
            <a:r>
              <a:rPr lang="en-GB" sz="3600" b="1" i="0" dirty="0">
                <a:effectLst/>
                <a:latin typeface="Bahnschrift SemiCondensed" panose="020B0502040204020203" pitchFamily="34" charset="0"/>
              </a:rPr>
              <a:t>Sexual Orientation and Transgender Identity</a:t>
            </a:r>
            <a:endParaRPr lang="en-GB" sz="3600" dirty="0">
              <a:latin typeface="Bahnschrift SemiCondensed" panose="020B0502040204020203" pitchFamily="34" charset="0"/>
            </a:endParaRPr>
          </a:p>
        </p:txBody>
      </p:sp>
      <p:sp>
        <p:nvSpPr>
          <p:cNvPr id="3" name="Content Placeholder 2">
            <a:extLst>
              <a:ext uri="{FF2B5EF4-FFF2-40B4-BE49-F238E27FC236}">
                <a16:creationId xmlns:a16="http://schemas.microsoft.com/office/drawing/2014/main" id="{4379EEFC-3BE4-B956-467B-B375E86C3611}"/>
              </a:ext>
            </a:extLst>
          </p:cNvPr>
          <p:cNvSpPr>
            <a:spLocks noGrp="1"/>
          </p:cNvSpPr>
          <p:nvPr>
            <p:ph idx="1"/>
          </p:nvPr>
        </p:nvSpPr>
        <p:spPr>
          <a:xfrm>
            <a:off x="935306" y="1840029"/>
            <a:ext cx="10515600" cy="4351338"/>
          </a:xfrm>
        </p:spPr>
        <p:txBody>
          <a:bodyPr>
            <a:normAutofit/>
          </a:bodyPr>
          <a:lstStyle/>
          <a:p>
            <a:pPr marL="0" indent="0" algn="ctr">
              <a:lnSpc>
                <a:spcPct val="100000"/>
              </a:lnSpc>
              <a:buNone/>
            </a:pPr>
            <a:r>
              <a:rPr lang="en-GB" sz="2000" b="1" dirty="0">
                <a:latin typeface="Bahnschrift SemiCondensed" panose="020B0502040204020203" pitchFamily="34" charset="0"/>
              </a:rPr>
              <a:t>Acts of hate </a:t>
            </a:r>
            <a:r>
              <a:rPr lang="en-GB" sz="2000" dirty="0">
                <a:latin typeface="Bahnschrift SemiCondensed" panose="020B0502040204020203" pitchFamily="34" charset="0"/>
              </a:rPr>
              <a:t>– (click for common behaviours)</a:t>
            </a:r>
            <a:endParaRPr lang="en-GB" sz="2000" i="0" dirty="0">
              <a:effectLst/>
              <a:latin typeface="Bahnschrift SemiCondensed" panose="020B0502040204020203" pitchFamily="34" charset="0"/>
            </a:endParaRPr>
          </a:p>
        </p:txBody>
      </p:sp>
      <p:sp>
        <p:nvSpPr>
          <p:cNvPr id="4" name="Rounded Rectangle 3">
            <a:extLst>
              <a:ext uri="{FF2B5EF4-FFF2-40B4-BE49-F238E27FC236}">
                <a16:creationId xmlns:a16="http://schemas.microsoft.com/office/drawing/2014/main" id="{F893FA29-04CB-0DA8-554E-39E7F881DB71}"/>
              </a:ext>
            </a:extLst>
          </p:cNvPr>
          <p:cNvSpPr/>
          <p:nvPr/>
        </p:nvSpPr>
        <p:spPr>
          <a:xfrm>
            <a:off x="723897" y="2463419"/>
            <a:ext cx="5261514" cy="842985"/>
          </a:xfrm>
          <a:prstGeom prst="roundRect">
            <a:avLst>
              <a:gd name="adj" fmla="val 37005"/>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nschrift SemiCondensed" panose="020B0502040204020203" pitchFamily="34" charset="0"/>
            </a:endParaRPr>
          </a:p>
        </p:txBody>
      </p:sp>
      <p:sp>
        <p:nvSpPr>
          <p:cNvPr id="5" name="TextBox 4">
            <a:extLst>
              <a:ext uri="{FF2B5EF4-FFF2-40B4-BE49-F238E27FC236}">
                <a16:creationId xmlns:a16="http://schemas.microsoft.com/office/drawing/2014/main" id="{8DDF8E50-B93E-AD78-0786-5342C54835AD}"/>
              </a:ext>
            </a:extLst>
          </p:cNvPr>
          <p:cNvSpPr txBox="1"/>
          <p:nvPr/>
        </p:nvSpPr>
        <p:spPr>
          <a:xfrm>
            <a:off x="940001" y="3515955"/>
            <a:ext cx="4800266" cy="1015663"/>
          </a:xfrm>
          <a:prstGeom prst="rect">
            <a:avLst/>
          </a:prstGeom>
          <a:noFill/>
        </p:spPr>
        <p:txBody>
          <a:bodyPr wrap="square">
            <a:spAutoFit/>
          </a:bodyPr>
          <a:lstStyle/>
          <a:p>
            <a:pPr algn="ctr"/>
            <a:r>
              <a:rPr lang="en-GB" sz="2000" dirty="0">
                <a:latin typeface="Bahnschrift SemiCondensed" panose="020B0502040204020203" pitchFamily="34" charset="0"/>
              </a:rPr>
              <a:t>Calling people slurs, deadnaming*, making offensive jokes, or using negative stereotypes about LGBTQ+ people. </a:t>
            </a:r>
          </a:p>
        </p:txBody>
      </p:sp>
      <p:sp>
        <p:nvSpPr>
          <p:cNvPr id="6" name="TextBox 5">
            <a:extLst>
              <a:ext uri="{FF2B5EF4-FFF2-40B4-BE49-F238E27FC236}">
                <a16:creationId xmlns:a16="http://schemas.microsoft.com/office/drawing/2014/main" id="{A5ED2B46-AA9A-824C-C912-31E00598C79F}"/>
              </a:ext>
            </a:extLst>
          </p:cNvPr>
          <p:cNvSpPr txBox="1"/>
          <p:nvPr/>
        </p:nvSpPr>
        <p:spPr>
          <a:xfrm>
            <a:off x="1368013" y="2670575"/>
            <a:ext cx="4032461" cy="461665"/>
          </a:xfrm>
          <a:prstGeom prst="rect">
            <a:avLst/>
          </a:prstGeom>
          <a:noFill/>
        </p:spPr>
        <p:txBody>
          <a:bodyPr wrap="square">
            <a:spAutoFit/>
          </a:bodyPr>
          <a:lstStyle/>
          <a:p>
            <a:pPr algn="ctr"/>
            <a:r>
              <a:rPr lang="en-GB" sz="2400" b="1">
                <a:solidFill>
                  <a:schemeClr val="bg1"/>
                </a:solidFill>
                <a:latin typeface="Bahnschrift SemiCondensed" panose="020B0502040204020203" pitchFamily="34" charset="0"/>
              </a:rPr>
              <a:t>Verbal Abuse</a:t>
            </a:r>
            <a:endParaRPr lang="en-US" sz="2400">
              <a:solidFill>
                <a:schemeClr val="bg1"/>
              </a:solidFill>
              <a:latin typeface="Bahnschrift SemiCondensed" panose="020B0502040204020203" pitchFamily="34" charset="0"/>
            </a:endParaRPr>
          </a:p>
        </p:txBody>
      </p:sp>
      <p:sp>
        <p:nvSpPr>
          <p:cNvPr id="7" name="Rounded Rectangle 6">
            <a:extLst>
              <a:ext uri="{FF2B5EF4-FFF2-40B4-BE49-F238E27FC236}">
                <a16:creationId xmlns:a16="http://schemas.microsoft.com/office/drawing/2014/main" id="{853DC100-98C1-FF2E-C60A-85321CB77E82}"/>
              </a:ext>
            </a:extLst>
          </p:cNvPr>
          <p:cNvSpPr/>
          <p:nvPr/>
        </p:nvSpPr>
        <p:spPr>
          <a:xfrm>
            <a:off x="723897" y="2463420"/>
            <a:ext cx="5261516" cy="2375095"/>
          </a:xfrm>
          <a:prstGeom prst="roundRect">
            <a:avLst>
              <a:gd name="adj" fmla="val 15239"/>
            </a:avLst>
          </a:prstGeom>
          <a:noFill/>
          <a:ln>
            <a:solidFill>
              <a:srgbClr val="E67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nschrift SemiCondensed" panose="020B0502040204020203" pitchFamily="34" charset="0"/>
            </a:endParaRPr>
          </a:p>
        </p:txBody>
      </p:sp>
      <p:sp>
        <p:nvSpPr>
          <p:cNvPr id="10" name="Rounded Rectangle 9">
            <a:extLst>
              <a:ext uri="{FF2B5EF4-FFF2-40B4-BE49-F238E27FC236}">
                <a16:creationId xmlns:a16="http://schemas.microsoft.com/office/drawing/2014/main" id="{112585D5-C574-8761-C9B2-F8BB043B564D}"/>
              </a:ext>
            </a:extLst>
          </p:cNvPr>
          <p:cNvSpPr/>
          <p:nvPr/>
        </p:nvSpPr>
        <p:spPr>
          <a:xfrm>
            <a:off x="6172196" y="2463419"/>
            <a:ext cx="5261514" cy="842985"/>
          </a:xfrm>
          <a:prstGeom prst="roundRect">
            <a:avLst>
              <a:gd name="adj" fmla="val 37005"/>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nschrift SemiCondensed" panose="020B0502040204020203" pitchFamily="34" charset="0"/>
            </a:endParaRPr>
          </a:p>
        </p:txBody>
      </p:sp>
      <p:sp>
        <p:nvSpPr>
          <p:cNvPr id="11" name="TextBox 10">
            <a:extLst>
              <a:ext uri="{FF2B5EF4-FFF2-40B4-BE49-F238E27FC236}">
                <a16:creationId xmlns:a16="http://schemas.microsoft.com/office/drawing/2014/main" id="{B658CF1A-6BBF-E293-964A-47ED8F862D3A}"/>
              </a:ext>
            </a:extLst>
          </p:cNvPr>
          <p:cNvSpPr txBox="1"/>
          <p:nvPr/>
        </p:nvSpPr>
        <p:spPr>
          <a:xfrm>
            <a:off x="6816312" y="2670575"/>
            <a:ext cx="4032461" cy="461665"/>
          </a:xfrm>
          <a:prstGeom prst="rect">
            <a:avLst/>
          </a:prstGeom>
          <a:noFill/>
        </p:spPr>
        <p:txBody>
          <a:bodyPr wrap="square">
            <a:spAutoFit/>
          </a:bodyPr>
          <a:lstStyle/>
          <a:p>
            <a:pPr algn="ctr"/>
            <a:r>
              <a:rPr lang="en-GB" sz="2400" b="1">
                <a:solidFill>
                  <a:schemeClr val="bg1"/>
                </a:solidFill>
                <a:latin typeface="Bahnschrift SemiCondensed" panose="020B0502040204020203" pitchFamily="34" charset="0"/>
              </a:rPr>
              <a:t>Online</a:t>
            </a:r>
            <a:endParaRPr lang="en-US" sz="2400">
              <a:solidFill>
                <a:schemeClr val="bg1"/>
              </a:solidFill>
              <a:latin typeface="Bahnschrift SemiCondensed" panose="020B0502040204020203" pitchFamily="34" charset="0"/>
            </a:endParaRPr>
          </a:p>
        </p:txBody>
      </p:sp>
      <p:sp>
        <p:nvSpPr>
          <p:cNvPr id="12" name="Rounded Rectangle 11">
            <a:extLst>
              <a:ext uri="{FF2B5EF4-FFF2-40B4-BE49-F238E27FC236}">
                <a16:creationId xmlns:a16="http://schemas.microsoft.com/office/drawing/2014/main" id="{B705E5A2-74A2-4D36-06BA-1FCE84624AD8}"/>
              </a:ext>
            </a:extLst>
          </p:cNvPr>
          <p:cNvSpPr/>
          <p:nvPr/>
        </p:nvSpPr>
        <p:spPr>
          <a:xfrm>
            <a:off x="6172196" y="2463420"/>
            <a:ext cx="5261516" cy="2375095"/>
          </a:xfrm>
          <a:prstGeom prst="roundRect">
            <a:avLst>
              <a:gd name="adj" fmla="val 15239"/>
            </a:avLst>
          </a:prstGeom>
          <a:noFill/>
          <a:ln>
            <a:solidFill>
              <a:srgbClr val="E67FA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Bahnschrift SemiCondensed" panose="020B0502040204020203" pitchFamily="34" charset="0"/>
              </a:rPr>
              <a:t>cc</a:t>
            </a:r>
          </a:p>
        </p:txBody>
      </p:sp>
      <p:sp>
        <p:nvSpPr>
          <p:cNvPr id="14" name="TextBox 13">
            <a:extLst>
              <a:ext uri="{FF2B5EF4-FFF2-40B4-BE49-F238E27FC236}">
                <a16:creationId xmlns:a16="http://schemas.microsoft.com/office/drawing/2014/main" id="{2428933C-F51E-061C-6598-8376BCAE3C33}"/>
              </a:ext>
            </a:extLst>
          </p:cNvPr>
          <p:cNvSpPr txBox="1"/>
          <p:nvPr/>
        </p:nvSpPr>
        <p:spPr>
          <a:xfrm>
            <a:off x="6421536" y="3545255"/>
            <a:ext cx="4741759" cy="1015663"/>
          </a:xfrm>
          <a:prstGeom prst="rect">
            <a:avLst/>
          </a:prstGeom>
          <a:noFill/>
        </p:spPr>
        <p:txBody>
          <a:bodyPr wrap="square">
            <a:spAutoFit/>
          </a:bodyPr>
          <a:lstStyle/>
          <a:p>
            <a:pPr algn="ctr"/>
            <a:r>
              <a:rPr lang="en-GB" sz="2000">
                <a:latin typeface="Bahnschrift SemiCondensed" panose="020B0502040204020203" pitchFamily="34" charset="0"/>
              </a:rPr>
              <a:t>Trolling, sending hateful messages, or spreading false information about LGBTQ+ individuals.</a:t>
            </a:r>
          </a:p>
        </p:txBody>
      </p:sp>
      <p:sp>
        <p:nvSpPr>
          <p:cNvPr id="8" name="Rounded Rectangle 3">
            <a:extLst>
              <a:ext uri="{FF2B5EF4-FFF2-40B4-BE49-F238E27FC236}">
                <a16:creationId xmlns:a16="http://schemas.microsoft.com/office/drawing/2014/main" id="{10D2A070-0839-0536-72DF-FDFBB3333BBB}"/>
              </a:ext>
            </a:extLst>
          </p:cNvPr>
          <p:cNvSpPr/>
          <p:nvPr/>
        </p:nvSpPr>
        <p:spPr>
          <a:xfrm>
            <a:off x="743875" y="4977624"/>
            <a:ext cx="5261514" cy="638755"/>
          </a:xfrm>
          <a:prstGeom prst="roundRect">
            <a:avLst>
              <a:gd name="adj" fmla="val 37005"/>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nschrift SemiCondensed" panose="020B0502040204020203" pitchFamily="34" charset="0"/>
            </a:endParaRPr>
          </a:p>
        </p:txBody>
      </p:sp>
      <p:sp>
        <p:nvSpPr>
          <p:cNvPr id="13" name="TextBox 12">
            <a:extLst>
              <a:ext uri="{FF2B5EF4-FFF2-40B4-BE49-F238E27FC236}">
                <a16:creationId xmlns:a16="http://schemas.microsoft.com/office/drawing/2014/main" id="{895F333E-8979-F5AD-D4AD-CEE8EBA927E7}"/>
              </a:ext>
            </a:extLst>
          </p:cNvPr>
          <p:cNvSpPr txBox="1"/>
          <p:nvPr/>
        </p:nvSpPr>
        <p:spPr>
          <a:xfrm>
            <a:off x="1284980" y="5762839"/>
            <a:ext cx="4110307" cy="400110"/>
          </a:xfrm>
          <a:prstGeom prst="rect">
            <a:avLst/>
          </a:prstGeom>
          <a:noFill/>
        </p:spPr>
        <p:txBody>
          <a:bodyPr wrap="square">
            <a:spAutoFit/>
          </a:bodyPr>
          <a:lstStyle/>
          <a:p>
            <a:pPr algn="ctr"/>
            <a:r>
              <a:rPr lang="en-GB" sz="2000">
                <a:latin typeface="Bahnschrift SemiCondensed" panose="020B0502040204020203" pitchFamily="34" charset="0"/>
              </a:rPr>
              <a:t>Assaults</a:t>
            </a:r>
          </a:p>
        </p:txBody>
      </p:sp>
      <p:sp>
        <p:nvSpPr>
          <p:cNvPr id="15" name="TextBox 14">
            <a:extLst>
              <a:ext uri="{FF2B5EF4-FFF2-40B4-BE49-F238E27FC236}">
                <a16:creationId xmlns:a16="http://schemas.microsoft.com/office/drawing/2014/main" id="{8D300DB8-B4F0-B969-245C-A0280827716E}"/>
              </a:ext>
            </a:extLst>
          </p:cNvPr>
          <p:cNvSpPr txBox="1"/>
          <p:nvPr/>
        </p:nvSpPr>
        <p:spPr>
          <a:xfrm>
            <a:off x="2000884" y="5098214"/>
            <a:ext cx="2747496" cy="461665"/>
          </a:xfrm>
          <a:prstGeom prst="rect">
            <a:avLst/>
          </a:prstGeom>
          <a:noFill/>
        </p:spPr>
        <p:txBody>
          <a:bodyPr wrap="square">
            <a:spAutoFit/>
          </a:bodyPr>
          <a:lstStyle/>
          <a:p>
            <a:pPr algn="ctr"/>
            <a:r>
              <a:rPr lang="en-GB" sz="2400" b="1" dirty="0">
                <a:solidFill>
                  <a:schemeClr val="bg1"/>
                </a:solidFill>
                <a:latin typeface="Bahnschrift SemiCondensed" panose="020B0502040204020203" pitchFamily="34" charset="0"/>
              </a:rPr>
              <a:t>Physical Abuse</a:t>
            </a:r>
            <a:endParaRPr lang="en-US" sz="2400" dirty="0">
              <a:solidFill>
                <a:schemeClr val="bg1"/>
              </a:solidFill>
              <a:latin typeface="Bahnschrift SemiCondensed" panose="020B0502040204020203" pitchFamily="34" charset="0"/>
            </a:endParaRPr>
          </a:p>
        </p:txBody>
      </p:sp>
      <p:sp>
        <p:nvSpPr>
          <p:cNvPr id="18" name="Rounded Rectangle 6">
            <a:extLst>
              <a:ext uri="{FF2B5EF4-FFF2-40B4-BE49-F238E27FC236}">
                <a16:creationId xmlns:a16="http://schemas.microsoft.com/office/drawing/2014/main" id="{AC66428F-01CF-E0C7-40D4-3F508693E8B9}"/>
              </a:ext>
            </a:extLst>
          </p:cNvPr>
          <p:cNvSpPr/>
          <p:nvPr/>
        </p:nvSpPr>
        <p:spPr>
          <a:xfrm>
            <a:off x="746648" y="4998241"/>
            <a:ext cx="5235049" cy="1353397"/>
          </a:xfrm>
          <a:prstGeom prst="roundRect">
            <a:avLst>
              <a:gd name="adj" fmla="val 15239"/>
            </a:avLst>
          </a:prstGeom>
          <a:noFill/>
          <a:ln>
            <a:solidFill>
              <a:srgbClr val="E67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nschrift SemiCondensed" panose="020B0502040204020203" pitchFamily="34" charset="0"/>
            </a:endParaRPr>
          </a:p>
        </p:txBody>
      </p:sp>
      <p:sp>
        <p:nvSpPr>
          <p:cNvPr id="16" name="TextBox 15">
            <a:extLst>
              <a:ext uri="{FF2B5EF4-FFF2-40B4-BE49-F238E27FC236}">
                <a16:creationId xmlns:a16="http://schemas.microsoft.com/office/drawing/2014/main" id="{64461836-0BF7-CA0B-D96C-2E1B55A98194}"/>
              </a:ext>
            </a:extLst>
          </p:cNvPr>
          <p:cNvSpPr txBox="1"/>
          <p:nvPr/>
        </p:nvSpPr>
        <p:spPr>
          <a:xfrm>
            <a:off x="6172196" y="5018809"/>
            <a:ext cx="5545843" cy="523220"/>
          </a:xfrm>
          <a:prstGeom prst="rect">
            <a:avLst/>
          </a:prstGeom>
          <a:noFill/>
        </p:spPr>
        <p:txBody>
          <a:bodyPr wrap="square">
            <a:spAutoFit/>
          </a:bodyPr>
          <a:lstStyle/>
          <a:p>
            <a:r>
              <a:rPr lang="en-US" sz="1400" dirty="0">
                <a:latin typeface="Quicksand" panose="00000500000000000000" pitchFamily="2" charset="0"/>
              </a:rPr>
              <a:t>*Deadnaming is the act of calling a transgender or non-binary person by their birth name after they have chosen a new name.</a:t>
            </a:r>
            <a:endParaRPr lang="en-GB" sz="1400" dirty="0">
              <a:latin typeface="Quicksand" panose="00000500000000000000" pitchFamily="2" charset="0"/>
            </a:endParaRPr>
          </a:p>
        </p:txBody>
      </p:sp>
      <p:sp>
        <p:nvSpPr>
          <p:cNvPr id="19" name="TextBox 18">
            <a:extLst>
              <a:ext uri="{FF2B5EF4-FFF2-40B4-BE49-F238E27FC236}">
                <a16:creationId xmlns:a16="http://schemas.microsoft.com/office/drawing/2014/main" id="{A27067E0-11BC-97A7-0938-AFA140E62611}"/>
              </a:ext>
            </a:extLst>
          </p:cNvPr>
          <p:cNvSpPr txBox="1"/>
          <p:nvPr/>
        </p:nvSpPr>
        <p:spPr>
          <a:xfrm>
            <a:off x="6421536" y="5745975"/>
            <a:ext cx="6799955" cy="461665"/>
          </a:xfrm>
          <a:prstGeom prst="rect">
            <a:avLst/>
          </a:prstGeom>
          <a:noFill/>
        </p:spPr>
        <p:txBody>
          <a:bodyPr wrap="square">
            <a:spAutoFit/>
          </a:bodyPr>
          <a:lstStyle/>
          <a:p>
            <a:r>
              <a:rPr lang="en-US" sz="2400" b="1" dirty="0">
                <a:latin typeface="Bahnschrift Condensed" panose="020B0502040204020203" pitchFamily="34" charset="0"/>
              </a:rPr>
              <a:t>Can you name any other things people might do?</a:t>
            </a:r>
            <a:endParaRPr lang="en-GB" sz="2400" b="1" dirty="0">
              <a:latin typeface="Bahnschrift Condensed" panose="020B0502040204020203" pitchFamily="34" charset="0"/>
            </a:endParaRPr>
          </a:p>
        </p:txBody>
      </p:sp>
      <p:sp>
        <p:nvSpPr>
          <p:cNvPr id="9" name="Slide Number Placeholder 8">
            <a:extLst>
              <a:ext uri="{FF2B5EF4-FFF2-40B4-BE49-F238E27FC236}">
                <a16:creationId xmlns:a16="http://schemas.microsoft.com/office/drawing/2014/main" id="{1979D1F7-D522-9F65-50F4-C2B6C422A3F2}"/>
              </a:ext>
            </a:extLst>
          </p:cNvPr>
          <p:cNvSpPr>
            <a:spLocks noGrp="1"/>
          </p:cNvSpPr>
          <p:nvPr>
            <p:ph type="sldNum" sz="quarter" idx="12"/>
          </p:nvPr>
        </p:nvSpPr>
        <p:spPr/>
        <p:txBody>
          <a:bodyPr/>
          <a:lstStyle/>
          <a:p>
            <a:fld id="{CF2B712C-E831-4F93-9645-BD32FE950639}" type="slidenum">
              <a:rPr lang="en-GB" smtClean="0"/>
              <a:t>9</a:t>
            </a:fld>
            <a:endParaRPr lang="en-GB"/>
          </a:p>
        </p:txBody>
      </p:sp>
    </p:spTree>
    <p:extLst>
      <p:ext uri="{BB962C8B-B14F-4D97-AF65-F5344CB8AC3E}">
        <p14:creationId xmlns:p14="http://schemas.microsoft.com/office/powerpoint/2010/main" val="397891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3" grpId="0"/>
      <p:bldP spid="16"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d49e552-297e-4583-a3fd-e5f28a96cb9c">
      <Terms xmlns="http://schemas.microsoft.com/office/infopath/2007/PartnerControls"/>
    </lcf76f155ced4ddcb4097134ff3c332f>
    <TaxCatchAll xmlns="321bd461-8c91-4634-8508-43f258d78a1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06CD72F662264B97504E0CBD72E3CA" ma:contentTypeVersion="18" ma:contentTypeDescription="Create a new document." ma:contentTypeScope="" ma:versionID="779c8f0e32548e8f1ef93b98bb410f6e">
  <xsd:schema xmlns:xsd="http://www.w3.org/2001/XMLSchema" xmlns:xs="http://www.w3.org/2001/XMLSchema" xmlns:p="http://schemas.microsoft.com/office/2006/metadata/properties" xmlns:ns2="dd49e552-297e-4583-a3fd-e5f28a96cb9c" xmlns:ns3="321bd461-8c91-4634-8508-43f258d78a12" targetNamespace="http://schemas.microsoft.com/office/2006/metadata/properties" ma:root="true" ma:fieldsID="40e75a8877999d959767f2b0cfe78a03" ns2:_="" ns3:_="">
    <xsd:import namespace="dd49e552-297e-4583-a3fd-e5f28a96cb9c"/>
    <xsd:import namespace="321bd461-8c91-4634-8508-43f258d78a1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9e552-297e-4583-a3fd-e5f28a96cb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5233691-7fb0-4aba-8bee-994cce3a132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1bd461-8c91-4634-8508-43f258d78a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90cbc41-00d4-46bd-bca7-e76c4370fb7b}" ma:internalName="TaxCatchAll" ma:showField="CatchAllData" ma:web="321bd461-8c91-4634-8508-43f258d78a1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46DD64-CD63-4968-92F7-3B7BDE69A25E}">
  <ds:schemaRefs>
    <ds:schemaRef ds:uri="http://schemas.microsoft.com/sharepoint/v3/contenttype/forms"/>
  </ds:schemaRefs>
</ds:datastoreItem>
</file>

<file path=customXml/itemProps2.xml><?xml version="1.0" encoding="utf-8"?>
<ds:datastoreItem xmlns:ds="http://schemas.openxmlformats.org/officeDocument/2006/customXml" ds:itemID="{98C2F43B-0426-4143-93EA-059616E2A755}">
  <ds:schemaRefs>
    <ds:schemaRef ds:uri="http://www.w3.org/XML/1998/namespace"/>
    <ds:schemaRef ds:uri="dd49e552-297e-4583-a3fd-e5f28a96cb9c"/>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321bd461-8c91-4634-8508-43f258d78a12"/>
    <ds:schemaRef ds:uri="http://purl.org/dc/dcmitype/"/>
    <ds:schemaRef ds:uri="http://purl.org/dc/terms/"/>
  </ds:schemaRefs>
</ds:datastoreItem>
</file>

<file path=customXml/itemProps3.xml><?xml version="1.0" encoding="utf-8"?>
<ds:datastoreItem xmlns:ds="http://schemas.openxmlformats.org/officeDocument/2006/customXml" ds:itemID="{DB74D87B-3FA3-4C54-8905-577569267F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49e552-297e-4583-a3fd-e5f28a96cb9c"/>
    <ds:schemaRef ds:uri="321bd461-8c91-4634-8508-43f258d78a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6ed98b8-f679-4488-8f3b-7716ffc50aa7}" enabled="0" method="" siteId="{46ed98b8-f679-4488-8f3b-7716ffc50aa7}" removed="1"/>
</clbl:labelList>
</file>

<file path=docProps/app.xml><?xml version="1.0" encoding="utf-8"?>
<Properties xmlns="http://schemas.openxmlformats.org/officeDocument/2006/extended-properties" xmlns:vt="http://schemas.openxmlformats.org/officeDocument/2006/docPropsVTypes">
  <TotalTime>307</TotalTime>
  <Words>2216</Words>
  <Application>Microsoft Office PowerPoint</Application>
  <PresentationFormat>Widescreen</PresentationFormat>
  <Paragraphs>292</Paragraphs>
  <Slides>37</Slides>
  <Notes>23</Notes>
  <HiddenSlides>0</HiddenSlides>
  <MMClips>4</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Aptos</vt:lpstr>
      <vt:lpstr>Aptos Display</vt:lpstr>
      <vt:lpstr>Arial</vt:lpstr>
      <vt:lpstr>Bahnschrift</vt:lpstr>
      <vt:lpstr>Bahnschrift Condensed</vt:lpstr>
      <vt:lpstr>Bahnschrift SemiBold Condensed</vt:lpstr>
      <vt:lpstr>Bahnschrift SemiCondensed</vt:lpstr>
      <vt:lpstr>Google Sans</vt:lpstr>
      <vt:lpstr>Quicksand</vt:lpstr>
      <vt:lpstr>Uniform ExtCond 2</vt:lpstr>
      <vt:lpstr>UNIFORMEXTRACONDENSED-BLACK</vt:lpstr>
      <vt:lpstr>Office Theme</vt:lpstr>
      <vt:lpstr>PowerPoint Presentation</vt:lpstr>
      <vt:lpstr>Learning  Outcomes</vt:lpstr>
      <vt:lpstr>PowerPoint Presentation</vt:lpstr>
      <vt:lpstr>What do you know about hate?</vt:lpstr>
      <vt:lpstr>Types  of Hate</vt:lpstr>
      <vt:lpstr>Now we're going to watch a quick video about hate crime and the different forms it can take:</vt:lpstr>
      <vt:lpstr>What do you think?</vt:lpstr>
      <vt:lpstr>Spot the hate crime </vt:lpstr>
      <vt:lpstr>Hate against:  Sexual Orientation and Transgender Identity</vt:lpstr>
      <vt:lpstr>PowerPoint Presentation</vt:lpstr>
      <vt:lpstr>PowerPoint Presentation</vt:lpstr>
      <vt:lpstr>PowerPoint Presentation</vt:lpstr>
      <vt:lpstr>Hate against:  Religion and Faith</vt:lpstr>
      <vt:lpstr>PowerPoint Presentation</vt:lpstr>
      <vt:lpstr>PowerPoint Presentation</vt:lpstr>
      <vt:lpstr>Discrimination &amp; hate harms society</vt:lpstr>
      <vt:lpstr>Discrimination in Action</vt:lpstr>
      <vt:lpstr>Hate in Action</vt:lpstr>
      <vt:lpstr>What the law says on hate crime in the UK</vt:lpstr>
      <vt:lpstr>Why would someone commit a hate crime?</vt:lpstr>
      <vt:lpstr>Why would someone commit a hate crime?</vt:lpstr>
      <vt:lpstr>Why would someone commit a hate crime?</vt:lpstr>
      <vt:lpstr>What do you think?</vt:lpstr>
      <vt:lpstr>The law and harmful content</vt:lpstr>
      <vt:lpstr>PowerPoint Presentation</vt:lpstr>
      <vt:lpstr>PowerPoint Presentation</vt:lpstr>
      <vt:lpstr>PowerPoint Presentation</vt:lpstr>
      <vt:lpstr>PowerPoint Presentation</vt:lpstr>
      <vt:lpstr>PowerPoint Presentation</vt:lpstr>
      <vt:lpstr>How to stop the spread of hateful messages</vt:lpstr>
      <vt:lpstr>PowerPoint Presentation</vt:lpstr>
      <vt:lpstr>PowerPoint Presentation</vt:lpstr>
      <vt:lpstr>This short film has some tips on how to help yourself and others in a risky situation, such as when a hate crime is being planned or committed. </vt:lpstr>
      <vt:lpstr>PowerPoint Presentation</vt:lpstr>
      <vt:lpstr>Reporting Hate</vt:lpstr>
      <vt:lpstr>PowerPoint Presentation</vt:lpstr>
      <vt:lpstr>For more information on this and other topics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Lola Bell</dc:creator>
  <cp:lastModifiedBy>Lola Bell</cp:lastModifiedBy>
  <cp:revision>14</cp:revision>
  <dcterms:created xsi:type="dcterms:W3CDTF">2025-01-14T14:02:55Z</dcterms:created>
  <dcterms:modified xsi:type="dcterms:W3CDTF">2025-11-20T10:24:56Z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0x010100B606CD72F662264B97504E0CBD72E3CA</vt:lpwstr>
  </property>
  <property fmtid="{D5CDD505-2E9C-101B-9397-08002B2CF9AE}" pid="3" name="MediaServiceImageTags">
    <vt:lpwstr/>
  </property>
  <property fmtid="{D5CDD505-2E9C-101B-9397-08002B2CF9AE}" pid="4" name="_AdHocReviewCycleID">
    <vt:i4>-1796501863</vt:i4>
  </property>
  <property fmtid="{D5CDD505-2E9C-101B-9397-08002B2CF9AE}" pid="5" name="_NewReviewCycle">
    <vt:lpwstr/>
  </property>
  <property fmtid="{D5CDD505-2E9C-101B-9397-08002B2CF9AE}" pid="6" name="_EmailSubject">
    <vt:lpwstr>NIOC Hate Awareness module feedback</vt:lpwstr>
  </property>
  <property fmtid="{D5CDD505-2E9C-101B-9397-08002B2CF9AE}" pid="7" name="_AuthorEmail">
    <vt:lpwstr>rachael.smith@humberside.police.uk</vt:lpwstr>
  </property>
  <property fmtid="{D5CDD505-2E9C-101B-9397-08002B2CF9AE}" pid="8" name="_AuthorEmailDisplayName">
    <vt:lpwstr>Smith, Rachael 8225</vt:lpwstr>
  </property>
  <property fmtid="{D5CDD505-2E9C-101B-9397-08002B2CF9AE}" pid="9" name="MSIP_Label_f529d828-a824-4b78-ab24-eaae5922aa38_Enabled">
    <vt:lpwstr>true</vt:lpwstr>
  </property>
  <property fmtid="{D5CDD505-2E9C-101B-9397-08002B2CF9AE}" pid="10" name="MSIP_Label_f529d828-a824-4b78-ab24-eaae5922aa38_SetDate">
    <vt:lpwstr>2025-03-22T10:27:21Z</vt:lpwstr>
  </property>
  <property fmtid="{D5CDD505-2E9C-101B-9397-08002B2CF9AE}" pid="11" name="MSIP_Label_f529d828-a824-4b78-ab24-eaae5922aa38_Method">
    <vt:lpwstr>Standard</vt:lpwstr>
  </property>
  <property fmtid="{D5CDD505-2E9C-101B-9397-08002B2CF9AE}" pid="12" name="MSIP_Label_f529d828-a824-4b78-ab24-eaae5922aa38_Name">
    <vt:lpwstr>OFFICIAL</vt:lpwstr>
  </property>
  <property fmtid="{D5CDD505-2E9C-101B-9397-08002B2CF9AE}" pid="13" name="MSIP_Label_f529d828-a824-4b78-ab24-eaae5922aa38_SiteId">
    <vt:lpwstr>b23255a1-8f78-4144-8904-31f019036ade</vt:lpwstr>
  </property>
  <property fmtid="{D5CDD505-2E9C-101B-9397-08002B2CF9AE}" pid="14" name="MSIP_Label_f529d828-a824-4b78-ab24-eaae5922aa38_ActionId">
    <vt:lpwstr>1a7ac405-3adb-4ab1-ac4f-21649545b23f</vt:lpwstr>
  </property>
  <property fmtid="{D5CDD505-2E9C-101B-9397-08002B2CF9AE}" pid="15" name="MSIP_Label_f529d828-a824-4b78-ab24-eaae5922aa38_ContentBits">
    <vt:lpwstr>0</vt:lpwstr>
  </property>
  <property fmtid="{D5CDD505-2E9C-101B-9397-08002B2CF9AE}" pid="16" name="_PreviousAdHocReviewCycleID">
    <vt:i4>-1229595038</vt:i4>
  </property>
</Properties>
</file>